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6" r:id="rId6"/>
    <p:sldId id="267" r:id="rId7"/>
    <p:sldId id="268" r:id="rId8"/>
    <p:sldId id="270" r:id="rId9"/>
    <p:sldId id="271" r:id="rId10"/>
    <p:sldId id="276" r:id="rId11"/>
    <p:sldId id="272" r:id="rId12"/>
    <p:sldId id="273" r:id="rId13"/>
    <p:sldId id="27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80-498A-A157-9812F572E5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EA-4EAF-8E09-76A6176CE66A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738</c:v>
                </c:pt>
                <c:pt idx="1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0-498A-A157-9812F572E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4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5ADA9-91CE-4D57-985B-AFE5AE430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D263CF-CDE8-406A-9C7F-B984B4E47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18FA6E-D15E-4F11-B261-2F106A90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3F3548-AE59-4862-89D7-361B11B4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8C12ED-77D0-4929-AC1C-0B2AC16E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44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B4C2D-4A9C-4CB5-8255-70975E02A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981186-707E-4833-8556-7A338C2CE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CF9D48-B64B-4FA1-AD26-3401A9D8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9130D6-8C3C-40C0-98EA-CDB9CC18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2F7F86-20EA-4FDC-8E54-41670F07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5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E42BEC-8048-48A1-8403-E715800B4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CC6D6E-C92F-497A-9070-D19ED4D3B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DFB4E-00A0-431F-9B1D-B356576F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4AD20-1FED-4027-B359-11746757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5E1C9-2270-4574-A62B-300BF833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73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123FA084-026F-4BC6-8191-4691623D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5C5C71-6860-484C-A148-F27BCC866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329896-CC99-40A4-833D-263D3E64A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74510" y="6571616"/>
            <a:ext cx="218009" cy="215444"/>
          </a:xfrm>
        </p:spPr>
        <p:txBody>
          <a:bodyPr/>
          <a:lstStyle/>
          <a:p>
            <a:fld id="{5A346923-26B5-41E0-89D7-D9BBEED0FA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F2DB6-E3F7-46BE-BF79-61F5D3DC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44076-762E-466F-A33D-E9097081E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218E6-2EB9-4F4E-9A4F-227A4E22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56C75C-E771-4413-8D51-469685D86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4D90D4-17E7-42BD-B712-FC6C7802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1001E-A559-427A-9C4E-9F347162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80F389-9168-40B4-B32F-5AB87D104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B0EFD2-48B2-4DD5-93C7-BE0EAB7B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B9386C-B19B-4FA3-AAF0-0C33F71D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9B0CB-0D5D-4AE2-96F1-D5DFD747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5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78A8B-0E95-4E19-9EB6-803871E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9B061A-EF1B-4021-89E2-B02E78EB6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01572C-4BA6-4FA9-BE77-2CF7D3CB3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373BA7-B7D4-4364-8D80-E2525778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8DA2A6-7640-49A1-9563-DED161F72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4F5DE4-948D-4667-AB2A-91A202B3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24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671FE-B5EC-446C-841E-72F0E608A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8AE9A5-7500-4AA0-B383-68A4CDFA4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7F0A8E-F417-4E13-B8FB-C2C2579FB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6DCFC9-9F7C-4836-8C38-156CC7645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FF4C00-7644-47AD-A686-B325868E9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85E027-193A-43A7-ABEA-41BC7694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9A5E1B-B599-4F72-9A23-C165B2BDB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98B6B91-27A6-42BC-AD90-64C89577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2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706B0-AE81-439F-BAF8-2864F9234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B5136B-C6CF-40C9-A19D-3EDC84A0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33E8FD-8519-4D7E-8CF1-8EFCDB9E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402401-6B58-4919-99C9-A699D996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1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C83D6E-B905-4A8B-B78C-9A8E3FEB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5D4933-FB77-4A6D-B743-D4D10853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CC7F67-DDAD-402B-B9B3-1E33645F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3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44033-7022-47E0-98BE-C6796E0A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0A2DDE-1EE4-467E-B4D0-0430154CF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91DD13-805E-4FF5-BD76-B7DD8F5C6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3C2A9D-16DE-4BBC-85A4-0DEF5091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E2399A-1D98-4D9A-B9E5-287F8A17F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079A32-1910-45CD-AFAE-417A4C3E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2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CCEA6-6198-45B3-A146-9DBFDE55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01EAF0-456F-4002-9C40-A2BAC6ABF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2CDDDF-FB0E-4B4A-ADF1-E6FEB33DA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8C431F-E07C-45F0-BDFD-AF356A57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BA3A14-B700-4E4A-B973-30B4F518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CB9D8F-F8EC-4312-B30C-0E945228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4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011F5-7623-4FD3-8353-FD24D936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156E3C-1C14-4708-9C90-F4E4DA28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CDF60-F51C-437F-8504-F16DC3986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AF916-90FB-448C-9674-CE11A36516C2}" type="datetimeFigureOut">
              <a:rPr lang="ru-RU" smtClean="0"/>
              <a:t>11.07.2021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1F77E9-CC39-4E14-AFDC-F8AEC6AF7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0A4DAA-252E-4922-BEEC-64BB7F106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B61E-A64F-48FF-A176-21993B44D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5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ikhaylovsv@pochtabank.ru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.culture.ru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E916722-CA25-478D-9727-9AF73F0ADF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1D45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00F233-57E2-413C-996F-32EF86C16E7A}"/>
              </a:ext>
            </a:extLst>
          </p:cNvPr>
          <p:cNvSpPr txBox="1"/>
          <p:nvPr/>
        </p:nvSpPr>
        <p:spPr>
          <a:xfrm>
            <a:off x="533400" y="2334768"/>
            <a:ext cx="506861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ПУШКИНСКАЯ КАРТА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20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Необходимые шаги со стороны</a:t>
            </a:r>
          </a:p>
          <a:p>
            <a:r>
              <a:rPr lang="ru-RU" sz="20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Учреждений Культуры для вступления в программу субсидий и подключения возможности использования карты для своих мероприятий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6D3758-4C52-4040-8083-6B635FB98C29}"/>
              </a:ext>
            </a:extLst>
          </p:cNvPr>
          <p:cNvSpPr txBox="1"/>
          <p:nvPr/>
        </p:nvSpPr>
        <p:spPr>
          <a:xfrm>
            <a:off x="533400" y="6182810"/>
            <a:ext cx="395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Июль 2021. Москва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5333E30-2259-4973-9F2D-98E85F8811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" r="1905"/>
          <a:stretch/>
        </p:blipFill>
        <p:spPr>
          <a:xfrm>
            <a:off x="4114800" y="762000"/>
            <a:ext cx="7696200" cy="4658810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8163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8174" y="6506817"/>
            <a:ext cx="364345" cy="280243"/>
          </a:xfrm>
        </p:spPr>
        <p:txBody>
          <a:bodyPr/>
          <a:lstStyle/>
          <a:p>
            <a:fld id="{5A346923-26B5-41E0-89D7-D9BBEED0FA36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Поддержка Почта Банка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6564C74-23DE-496D-BF91-3907B2256583}"/>
              </a:ext>
            </a:extLst>
          </p:cNvPr>
          <p:cNvSpPr/>
          <p:nvPr/>
        </p:nvSpPr>
        <p:spPr>
          <a:xfrm>
            <a:off x="381000" y="1116926"/>
            <a:ext cx="11135085" cy="4368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72AA22D-CD05-4D42-BD5D-D43476E23EE0}"/>
              </a:ext>
            </a:extLst>
          </p:cNvPr>
          <p:cNvSpPr txBox="1">
            <a:spLocks/>
          </p:cNvSpPr>
          <p:nvPr/>
        </p:nvSpPr>
        <p:spPr>
          <a:xfrm>
            <a:off x="401813" y="1184227"/>
            <a:ext cx="11093455" cy="423192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6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ПОЧТА БАНК БИЛЕТНЫЙ ЭКВАЙРИНГ:</a:t>
            </a:r>
            <a:endParaRPr lang="ru-RU" sz="18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Почта Банк реализовывает специальные доработки для проекта:</a:t>
            </a: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форма билета с отметкой согласно приказа. </a:t>
            </a: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обязательную отчетность по посещаемости собственников билетов. </a:t>
            </a: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Сплиты (доплата обычной картой при недостаточности средств на Пушкинской карте)</a:t>
            </a: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отдельную кнопку "оплата Пушкинской картой", которая будет появляться на мероприятиях, одобренных для оплаты такой картой. </a:t>
            </a: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Коллективная покупка – покупка билетов учителем сразу для группы посетителей мероприятий.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Менеджеры Почта Банка готовы оказать поддержку в постановке и контроле задачи текущей билетной системе Учреждения культуры.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 случае отказа билетной системы, Почта Банк готов подключить любую организацию к своему решению «Почта Банк билетный эквайринг", которое полностью поддерживает условия новой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008001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266" y="6518964"/>
            <a:ext cx="442254" cy="215665"/>
          </a:xfrm>
        </p:spPr>
        <p:txBody>
          <a:bodyPr/>
          <a:lstStyle/>
          <a:p>
            <a:fld id="{5A346923-26B5-41E0-89D7-D9BBEED0FA36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Первый контакт и предварительные результаты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6564C74-23DE-496D-BF91-3907B2256583}"/>
              </a:ext>
            </a:extLst>
          </p:cNvPr>
          <p:cNvSpPr/>
          <p:nvPr/>
        </p:nvSpPr>
        <p:spPr>
          <a:xfrm>
            <a:off x="515181" y="4963981"/>
            <a:ext cx="11135085" cy="4368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72AA22D-CD05-4D42-BD5D-D43476E23EE0}"/>
              </a:ext>
            </a:extLst>
          </p:cNvPr>
          <p:cNvSpPr txBox="1">
            <a:spLocks/>
          </p:cNvSpPr>
          <p:nvPr/>
        </p:nvSpPr>
        <p:spPr>
          <a:xfrm>
            <a:off x="515180" y="1032950"/>
            <a:ext cx="11093455" cy="29238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Проведен опрос 120 контактов Учреждений культуры из 859 запланированных: </a:t>
            </a:r>
            <a:endParaRPr lang="ru-RU" sz="1600" b="1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9BFF873-235E-4BD8-BBA0-E505B10EA99B}"/>
              </a:ext>
            </a:extLst>
          </p:cNvPr>
          <p:cNvSpPr txBox="1">
            <a:spLocks/>
          </p:cNvSpPr>
          <p:nvPr/>
        </p:nvSpPr>
        <p:spPr>
          <a:xfrm>
            <a:off x="515181" y="5026248"/>
            <a:ext cx="11093455" cy="1492716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6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УЧИТЫВАЯ СРОКИ ЗАПУСКА ПРОЕКТА, ПРЕДЛАГАЕМ: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Проинформировать Учреждения культуры о программе «Пушкинская Карта» со стороны Министерств.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Предоставить контакты менеджеров Почта Банка, предупредив о звонке из Банка.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Предоставить полную информацию при разговоре с сотрудниками Банка.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B66879F-0F2F-4591-9769-1D84B3247285}"/>
              </a:ext>
            </a:extLst>
          </p:cNvPr>
          <p:cNvSpPr txBox="1">
            <a:spLocks/>
          </p:cNvSpPr>
          <p:nvPr/>
        </p:nvSpPr>
        <p:spPr>
          <a:xfrm>
            <a:off x="549271" y="3494348"/>
            <a:ext cx="11093455" cy="1138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ПРИ ОПРОСЕ, СТОЛКНУЛИСЬ:</a:t>
            </a:r>
            <a:endParaRPr lang="ru-RU" sz="1800" b="1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с отсутствием на рабочих местах ответственных сотрудников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с нежеланием отвечать на вопросы 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с отсутствием информации по задаваемым вопросам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30BF54E6-B9AC-4E55-8889-92F2BEB45905}"/>
              </a:ext>
            </a:extLst>
          </p:cNvPr>
          <p:cNvGrpSpPr/>
          <p:nvPr/>
        </p:nvGrpSpPr>
        <p:grpSpPr>
          <a:xfrm>
            <a:off x="680358" y="1542384"/>
            <a:ext cx="3835400" cy="1753512"/>
            <a:chOff x="-190500" y="1466184"/>
            <a:chExt cx="3835400" cy="1753512"/>
          </a:xfrm>
        </p:grpSpPr>
        <p:sp>
          <p:nvSpPr>
            <p:cNvPr id="18" name="Равнобедренный треугольник 17">
              <a:extLst>
                <a:ext uri="{FF2B5EF4-FFF2-40B4-BE49-F238E27FC236}">
                  <a16:creationId xmlns:a16="http://schemas.microsoft.com/office/drawing/2014/main" id="{8210280B-3B48-4BA1-A3E5-1E8952AA34FF}"/>
                </a:ext>
              </a:extLst>
            </p:cNvPr>
            <p:cNvSpPr/>
            <p:nvPr/>
          </p:nvSpPr>
          <p:spPr>
            <a:xfrm rot="16200000">
              <a:off x="1791170" y="1606747"/>
              <a:ext cx="1327122" cy="1447801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6" name="Диаграмма 15">
              <a:extLst>
                <a:ext uri="{FF2B5EF4-FFF2-40B4-BE49-F238E27FC236}">
                  <a16:creationId xmlns:a16="http://schemas.microsoft.com/office/drawing/2014/main" id="{FBCD2EA7-A0BA-4A74-833E-7A97B53C99A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66855060"/>
                </p:ext>
              </p:extLst>
            </p:nvPr>
          </p:nvGraphicFramePr>
          <p:xfrm>
            <a:off x="-190500" y="1466184"/>
            <a:ext cx="3835400" cy="1753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9558A891-61F9-4353-818F-61B8D44BE75A}"/>
                </a:ext>
              </a:extLst>
            </p:cNvPr>
            <p:cNvSpPr/>
            <p:nvPr/>
          </p:nvSpPr>
          <p:spPr>
            <a:xfrm>
              <a:off x="1892300" y="2216061"/>
              <a:ext cx="60946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120 шт.</a:t>
              </a:r>
              <a:endParaRPr lang="ru-RU" sz="1000" dirty="0"/>
            </a:p>
          </p:txBody>
        </p:sp>
      </p:grp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82EFCAF9-ED82-4BF1-86B2-850EC60F2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59387"/>
              </p:ext>
            </p:extLst>
          </p:nvPr>
        </p:nvGraphicFramePr>
        <p:xfrm>
          <a:off x="4210960" y="1463804"/>
          <a:ext cx="5303413" cy="1762420"/>
        </p:xfrm>
        <a:graphic>
          <a:graphicData uri="http://schemas.openxmlformats.org/drawingml/2006/table">
            <a:tbl>
              <a:tblPr/>
              <a:tblGrid>
                <a:gridCol w="2916000">
                  <a:extLst>
                    <a:ext uri="{9D8B030D-6E8A-4147-A177-3AD203B41FA5}">
                      <a16:colId xmlns:a16="http://schemas.microsoft.com/office/drawing/2014/main" val="736358097"/>
                    </a:ext>
                  </a:extLst>
                </a:gridCol>
                <a:gridCol w="1190171">
                  <a:extLst>
                    <a:ext uri="{9D8B030D-6E8A-4147-A177-3AD203B41FA5}">
                      <a16:colId xmlns:a16="http://schemas.microsoft.com/office/drawing/2014/main" val="3772228731"/>
                    </a:ext>
                  </a:extLst>
                </a:gridCol>
                <a:gridCol w="1197242">
                  <a:extLst>
                    <a:ext uri="{9D8B030D-6E8A-4147-A177-3AD203B41FA5}">
                      <a16:colId xmlns:a16="http://schemas.microsoft.com/office/drawing/2014/main" val="619665509"/>
                    </a:ext>
                  </a:extLst>
                </a:gridCol>
              </a:tblGrid>
              <a:tr h="242230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068141"/>
                  </a:ext>
                </a:extLst>
              </a:tr>
              <a:tr h="2456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7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Предоставили данные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97309"/>
                  </a:ext>
                </a:extLst>
              </a:tr>
              <a:tr h="2456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7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Нужно время для сбора информации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87455"/>
                  </a:ext>
                </a:extLst>
              </a:tr>
              <a:tr h="2456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7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Требуют письменный запрос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735875"/>
                  </a:ext>
                </a:extLst>
              </a:tr>
              <a:tr h="2456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7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Не знают о проекте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66366"/>
                  </a:ext>
                </a:extLst>
              </a:tr>
              <a:tr h="245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kern="17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Не интересна программа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83511"/>
                  </a:ext>
                </a:extLst>
              </a:tr>
              <a:tr h="2456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7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Не дозвонились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91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959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1426" y="6574970"/>
            <a:ext cx="351093" cy="212089"/>
          </a:xfrm>
        </p:spPr>
        <p:txBody>
          <a:bodyPr/>
          <a:lstStyle/>
          <a:p>
            <a:fld id="{5A346923-26B5-41E0-89D7-D9BBEED0FA36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Контакты для связи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6564C74-23DE-496D-BF91-3907B2256583}"/>
              </a:ext>
            </a:extLst>
          </p:cNvPr>
          <p:cNvSpPr/>
          <p:nvPr/>
        </p:nvSpPr>
        <p:spPr>
          <a:xfrm>
            <a:off x="472470" y="1053175"/>
            <a:ext cx="11247059" cy="4368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8E23E6-3A93-4CD5-8AAF-9ABB6645C72E}"/>
              </a:ext>
            </a:extLst>
          </p:cNvPr>
          <p:cNvSpPr txBox="1"/>
          <p:nvPr/>
        </p:nvSpPr>
        <p:spPr>
          <a:xfrm>
            <a:off x="494367" y="1086920"/>
            <a:ext cx="1704826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ВАМ ПОМОГУТ</a:t>
            </a:r>
            <a:endParaRPr lang="en-US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7BE25E2-785B-436E-AE03-EF3BB80D7658}"/>
              </a:ext>
            </a:extLst>
          </p:cNvPr>
          <p:cNvSpPr/>
          <p:nvPr/>
        </p:nvSpPr>
        <p:spPr>
          <a:xfrm>
            <a:off x="472470" y="1717971"/>
            <a:ext cx="112470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Приложение к материалу: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Список Учреждений культуры, первой волны подключения к программе «Пушкинская карта» с указанием контактов закрепленных за ними менеджеров Почта Банка.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dirty="0"/>
              <a:t>!!! Если у вас есть заинтересованные учреждения культуры, которые не попали в файл (Приложение №1) – необходимо обратиться для включения таких в список и назначения менеджера, к Сергею Михайлову, Руководителю регионального развития, тел. +7 922 854 48 33, </a:t>
            </a:r>
            <a:r>
              <a:rPr lang="en-US" dirty="0"/>
              <a:t>e-mail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mikhaylovsv@pochtabank.ru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82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DA426A2-ACBB-4B42-9786-A8CBFB2DDE0F}"/>
              </a:ext>
            </a:extLst>
          </p:cNvPr>
          <p:cNvGrpSpPr/>
          <p:nvPr/>
        </p:nvGrpSpPr>
        <p:grpSpPr>
          <a:xfrm>
            <a:off x="0" y="0"/>
            <a:ext cx="12228945" cy="6858000"/>
            <a:chOff x="0" y="0"/>
            <a:chExt cx="12228945" cy="6858000"/>
          </a:xfrm>
        </p:grpSpPr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D83D45B9-C59A-44E7-98BE-09A429F2550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11D45"/>
            </a:solidFill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06797526-E0C5-4C73-AD60-4A3A7B04C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945" y="2624918"/>
              <a:ext cx="12192000" cy="276309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AEE42A1-E20A-734B-8899-511CC5414A7C}"/>
              </a:ext>
            </a:extLst>
          </p:cNvPr>
          <p:cNvSpPr txBox="1"/>
          <p:nvPr/>
        </p:nvSpPr>
        <p:spPr>
          <a:xfrm>
            <a:off x="355600" y="2040143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chemeClr val="bg1"/>
                </a:solidFill>
                <a:sym typeface="Helvetica"/>
              </a:rPr>
              <a:t>Спасибо за 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2D15C7-E672-C640-B522-F37C0F5A8D22}"/>
              </a:ext>
            </a:extLst>
          </p:cNvPr>
          <p:cNvSpPr txBox="1"/>
          <p:nvPr/>
        </p:nvSpPr>
        <p:spPr>
          <a:xfrm>
            <a:off x="165573" y="6400800"/>
            <a:ext cx="395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Июль 2021. Москва</a:t>
            </a:r>
          </a:p>
        </p:txBody>
      </p:sp>
    </p:spTree>
    <p:extLst>
      <p:ext uri="{BB962C8B-B14F-4D97-AF65-F5344CB8AC3E}">
        <p14:creationId xmlns:p14="http://schemas.microsoft.com/office/powerpoint/2010/main" val="207715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606334F7-9323-4BF4-BE3C-2A10BD58E27E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Для работы с «Пушкинской картой» необходимо:</a:t>
            </a:r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173754F5-29B5-4371-A1CF-8E0BF9D20244}"/>
              </a:ext>
            </a:extLst>
          </p:cNvPr>
          <p:cNvGrpSpPr/>
          <p:nvPr/>
        </p:nvGrpSpPr>
        <p:grpSpPr>
          <a:xfrm>
            <a:off x="1683167" y="1582663"/>
            <a:ext cx="8128491" cy="4231490"/>
            <a:chOff x="1683167" y="1582663"/>
            <a:chExt cx="8128491" cy="4231490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E8823795-F51F-4B7B-9AC9-7768BB6532F2}"/>
                </a:ext>
              </a:extLst>
            </p:cNvPr>
            <p:cNvGrpSpPr/>
            <p:nvPr/>
          </p:nvGrpSpPr>
          <p:grpSpPr>
            <a:xfrm>
              <a:off x="1683167" y="1742276"/>
              <a:ext cx="864973" cy="864973"/>
              <a:chOff x="1683167" y="1742276"/>
              <a:chExt cx="864973" cy="864973"/>
            </a:xfrm>
          </p:grpSpPr>
          <p:sp>
            <p:nvSpPr>
              <p:cNvPr id="27" name="Oval 4">
                <a:extLst>
                  <a:ext uri="{FF2B5EF4-FFF2-40B4-BE49-F238E27FC236}">
                    <a16:creationId xmlns:a16="http://schemas.microsoft.com/office/drawing/2014/main" id="{E3561124-9D8D-4754-B423-B8BAE98BA52D}"/>
                  </a:ext>
                </a:extLst>
              </p:cNvPr>
              <p:cNvSpPr/>
              <p:nvPr/>
            </p:nvSpPr>
            <p:spPr>
              <a:xfrm>
                <a:off x="1683167" y="1742276"/>
                <a:ext cx="864973" cy="864973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9EE9037-21FA-4282-95EA-18EB7EBD29DB}"/>
                  </a:ext>
                </a:extLst>
              </p:cNvPr>
              <p:cNvSpPr txBox="1"/>
              <p:nvPr/>
            </p:nvSpPr>
            <p:spPr>
              <a:xfrm>
                <a:off x="1925537" y="1897763"/>
                <a:ext cx="380232" cy="553998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rPr>
                  <a:t>1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AB21D45-4D03-4822-B440-9161830F8D8A}"/>
                </a:ext>
              </a:extLst>
            </p:cNvPr>
            <p:cNvSpPr txBox="1"/>
            <p:nvPr/>
          </p:nvSpPr>
          <p:spPr>
            <a:xfrm>
              <a:off x="2861964" y="1582663"/>
              <a:ext cx="5890152" cy="64633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</a:rPr>
                <a:t>ОФОРМИТЬ НЕОБХОДИМОЕ КОЛИЧЕСТВО</a:t>
              </a:r>
            </a:p>
            <a:p>
              <a:r>
                <a:rPr lang="ru-RU" b="1" dirty="0">
                  <a:solidFill>
                    <a:schemeClr val="tx2"/>
                  </a:solidFill>
                </a:rPr>
                <a:t>«БЕЛЫХ» ПЛАТЕЖНЫХ ТЕРМИНАЛОВ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12497D6E-8124-4F4A-BDF2-7A73409A6843}"/>
                </a:ext>
              </a:extLst>
            </p:cNvPr>
            <p:cNvSpPr txBox="1">
              <a:spLocks/>
            </p:cNvSpPr>
            <p:nvPr/>
          </p:nvSpPr>
          <p:spPr>
            <a:xfrm>
              <a:off x="2963959" y="2257280"/>
              <a:ext cx="5382643" cy="557076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50"/>
                </a:lnSpc>
              </a:pPr>
              <a:r>
                <a:rPr lang="ru-RU" sz="16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«Виртуальных» – для продажи билетов онлайн</a:t>
              </a:r>
            </a:p>
            <a:p>
              <a:pPr algn="l">
                <a:lnSpc>
                  <a:spcPts val="1750"/>
                </a:lnSpc>
              </a:pPr>
              <a:r>
                <a:rPr lang="ru-RU" sz="16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«Физических» – для продажи билетов в кассах</a:t>
              </a:r>
              <a:endParaRPr lang="en-US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071812CE-5CFC-4337-822C-EABA2FA21640}"/>
                </a:ext>
              </a:extLst>
            </p:cNvPr>
            <p:cNvGrpSpPr/>
            <p:nvPr/>
          </p:nvGrpSpPr>
          <p:grpSpPr>
            <a:xfrm>
              <a:off x="1683167" y="3343107"/>
              <a:ext cx="864973" cy="864973"/>
              <a:chOff x="1683167" y="3343107"/>
              <a:chExt cx="864973" cy="864973"/>
            </a:xfrm>
          </p:grpSpPr>
          <p:sp>
            <p:nvSpPr>
              <p:cNvPr id="31" name="Oval 5">
                <a:extLst>
                  <a:ext uri="{FF2B5EF4-FFF2-40B4-BE49-F238E27FC236}">
                    <a16:creationId xmlns:a16="http://schemas.microsoft.com/office/drawing/2014/main" id="{A099DF2C-790C-4F5C-9C24-16E7941E4547}"/>
                  </a:ext>
                </a:extLst>
              </p:cNvPr>
              <p:cNvSpPr/>
              <p:nvPr/>
            </p:nvSpPr>
            <p:spPr>
              <a:xfrm>
                <a:off x="1683167" y="3343107"/>
                <a:ext cx="864973" cy="86497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618EE3D-F2F8-44E1-A53C-4C60B43A5ACE}"/>
                  </a:ext>
                </a:extLst>
              </p:cNvPr>
              <p:cNvSpPr txBox="1"/>
              <p:nvPr/>
            </p:nvSpPr>
            <p:spPr>
              <a:xfrm>
                <a:off x="1925537" y="3498594"/>
                <a:ext cx="380232" cy="553998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rPr>
                  <a:t>2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4AC0109-DF9D-4F0D-B603-9723D26FDF9E}"/>
                </a:ext>
              </a:extLst>
            </p:cNvPr>
            <p:cNvSpPr txBox="1"/>
            <p:nvPr/>
          </p:nvSpPr>
          <p:spPr>
            <a:xfrm>
              <a:off x="2861964" y="3393991"/>
              <a:ext cx="2530308" cy="369332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ЗАРЕГИСТРИРОВАТЬ ИХ</a:t>
              </a:r>
              <a:endPara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0E3BFD76-59A4-48E1-ABC4-DF0B695A5257}"/>
                </a:ext>
              </a:extLst>
            </p:cNvPr>
            <p:cNvSpPr txBox="1">
              <a:spLocks/>
            </p:cNvSpPr>
            <p:nvPr/>
          </p:nvSpPr>
          <p:spPr>
            <a:xfrm>
              <a:off x="2963959" y="3812849"/>
              <a:ext cx="6064308" cy="276999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defPPr>
                <a:defRPr lang="ru-RU"/>
              </a:defPPr>
              <a:lvl1pPr marL="171450" indent="-171450" defTabSz="1087636">
                <a:lnSpc>
                  <a:spcPts val="1750"/>
                </a:lnSpc>
                <a:spcBef>
                  <a:spcPct val="20000"/>
                </a:spcBef>
                <a:buFont typeface="Arial" panose="020B0604020202020204" pitchFamily="34" charset="0"/>
                <a:buChar char="•"/>
                <a:defRPr sz="1400"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ru-RU" sz="1600" dirty="0"/>
                <a:t>В личном кабинете Учреждения на </a:t>
              </a:r>
              <a:r>
                <a:rPr lang="en-US" sz="1600" dirty="0">
                  <a:hlinkClick r:id="rId2"/>
                </a:rPr>
                <a:t>https://pro.culture.ru/</a:t>
              </a:r>
              <a:endParaRPr lang="ru-RU" sz="1600" dirty="0"/>
            </a:p>
          </p:txBody>
        </p:sp>
        <p:grpSp>
          <p:nvGrpSpPr>
            <p:cNvPr id="43" name="Группа 42">
              <a:extLst>
                <a:ext uri="{FF2B5EF4-FFF2-40B4-BE49-F238E27FC236}">
                  <a16:creationId xmlns:a16="http://schemas.microsoft.com/office/drawing/2014/main" id="{D1BA994F-B88D-4A6D-852A-12B762C2A1EF}"/>
                </a:ext>
              </a:extLst>
            </p:cNvPr>
            <p:cNvGrpSpPr/>
            <p:nvPr/>
          </p:nvGrpSpPr>
          <p:grpSpPr>
            <a:xfrm>
              <a:off x="1683167" y="4949180"/>
              <a:ext cx="864973" cy="864973"/>
              <a:chOff x="1683167" y="4949180"/>
              <a:chExt cx="864973" cy="864973"/>
            </a:xfrm>
          </p:grpSpPr>
          <p:sp>
            <p:nvSpPr>
              <p:cNvPr id="35" name="Oval 6">
                <a:extLst>
                  <a:ext uri="{FF2B5EF4-FFF2-40B4-BE49-F238E27FC236}">
                    <a16:creationId xmlns:a16="http://schemas.microsoft.com/office/drawing/2014/main" id="{5BD731C4-AB5C-45AD-B1E2-D6F2248983C3}"/>
                  </a:ext>
                </a:extLst>
              </p:cNvPr>
              <p:cNvSpPr/>
              <p:nvPr/>
            </p:nvSpPr>
            <p:spPr>
              <a:xfrm>
                <a:off x="1683167" y="4949180"/>
                <a:ext cx="864973" cy="864973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660D765-EDCC-41B1-B9A2-99DE5699C7AB}"/>
                  </a:ext>
                </a:extLst>
              </p:cNvPr>
              <p:cNvSpPr txBox="1"/>
              <p:nvPr/>
            </p:nvSpPr>
            <p:spPr>
              <a:xfrm>
                <a:off x="1925537" y="5104667"/>
                <a:ext cx="380232" cy="553998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3000" b="1" dirty="0">
                    <a:solidFill>
                      <a:schemeClr val="bg1"/>
                    </a:solidFill>
                    <a:latin typeface="Poppins" pitchFamily="2" charset="77"/>
                    <a:ea typeface="League Spartan" charset="0"/>
                    <a:cs typeface="Poppins" pitchFamily="2" charset="77"/>
                  </a:rPr>
                  <a:t>3</a:t>
                </a: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EA52DB2-DA24-4800-8F9F-F3414A28BB4A}"/>
                </a:ext>
              </a:extLst>
            </p:cNvPr>
            <p:cNvSpPr txBox="1"/>
            <p:nvPr/>
          </p:nvSpPr>
          <p:spPr>
            <a:xfrm>
              <a:off x="2861964" y="4991563"/>
              <a:ext cx="6166303" cy="369332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СОГЛАСОВАТЬ МЕРОПРИЯТИЯ ДЛЯ УЧАСТИЯ В ПРОГРАММЕ</a:t>
              </a:r>
              <a:endParaRPr lang="en-US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C700E4DD-0223-489E-9239-52DDD07618CA}"/>
                </a:ext>
              </a:extLst>
            </p:cNvPr>
            <p:cNvSpPr txBox="1">
              <a:spLocks/>
            </p:cNvSpPr>
            <p:nvPr/>
          </p:nvSpPr>
          <p:spPr>
            <a:xfrm>
              <a:off x="2963958" y="5424686"/>
              <a:ext cx="6847700" cy="276999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defPPr>
                <a:defRPr lang="ru-RU"/>
              </a:defPPr>
              <a:lvl1pPr marL="171450" indent="-171450" defTabSz="1087636">
                <a:lnSpc>
                  <a:spcPts val="1750"/>
                </a:lnSpc>
                <a:spcBef>
                  <a:spcPct val="20000"/>
                </a:spcBef>
                <a:buFont typeface="Arial" panose="020B0604020202020204" pitchFamily="34" charset="0"/>
                <a:buChar char="•"/>
                <a:defRPr sz="1400"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marL="0" indent="0">
                <a:buNone/>
              </a:pPr>
              <a:r>
                <a:rPr lang="ru-RU" sz="1600" dirty="0"/>
                <a:t>С Минкультуры России и Региональным Экспертным Советом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728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606334F7-9323-4BF4-BE3C-2A10BD58E27E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О платежных терминалах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B21D45-4D03-4822-B440-9161830F8D8A}"/>
              </a:ext>
            </a:extLst>
          </p:cNvPr>
          <p:cNvSpPr txBox="1"/>
          <p:nvPr/>
        </p:nvSpPr>
        <p:spPr>
          <a:xfrm>
            <a:off x="381000" y="1029040"/>
            <a:ext cx="5890152" cy="36933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ПЛАТЕЖНЫЙ ТЕРМИНАЛ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2497D6E-8124-4F4A-BDF2-7A73409A6843}"/>
              </a:ext>
            </a:extLst>
          </p:cNvPr>
          <p:cNvSpPr txBox="1">
            <a:spLocks/>
          </p:cNvSpPr>
          <p:nvPr/>
        </p:nvSpPr>
        <p:spPr>
          <a:xfrm>
            <a:off x="419031" y="1447897"/>
            <a:ext cx="8937172" cy="1018740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ru-RU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Техническое устройство или программное средство, которое обеспечивает прием банковских карт для оплаты билетов на мероприятия.</a:t>
            </a:r>
          </a:p>
          <a:p>
            <a:pPr algn="l">
              <a:lnSpc>
                <a:spcPts val="1750"/>
              </a:lnSpc>
            </a:pPr>
            <a:r>
              <a:rPr lang="ru-RU" sz="1600" b="1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Основная функция</a:t>
            </a:r>
            <a:r>
              <a:rPr lang="ru-RU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: считывать данные банковской карты и отправить запрос на проведение покупки в банк, выпустивший карту, через платежную систему (например, «МИР»</a:t>
            </a:r>
            <a:r>
              <a:rPr lang="en-US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)</a:t>
            </a:r>
            <a:r>
              <a:rPr lang="ru-RU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.</a:t>
            </a:r>
            <a:endParaRPr lang="en-US" sz="1600" kern="18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C5DE624-5498-4D2E-8450-A507E1A15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42286" y="1320691"/>
            <a:ext cx="1446562" cy="1087891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F69DB939-F7DA-4BEA-BFB2-E125600686D9}"/>
              </a:ext>
            </a:extLst>
          </p:cNvPr>
          <p:cNvGrpSpPr/>
          <p:nvPr/>
        </p:nvGrpSpPr>
        <p:grpSpPr>
          <a:xfrm>
            <a:off x="1015927" y="3089333"/>
            <a:ext cx="10201445" cy="2717193"/>
            <a:chOff x="1142635" y="3229918"/>
            <a:chExt cx="10201445" cy="271719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CDF7877-243C-4B8B-844D-979761A642D2}"/>
                </a:ext>
              </a:extLst>
            </p:cNvPr>
            <p:cNvSpPr txBox="1"/>
            <p:nvPr/>
          </p:nvSpPr>
          <p:spPr>
            <a:xfrm>
              <a:off x="1142635" y="3237377"/>
              <a:ext cx="633507" cy="115416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6900" b="1" dirty="0">
                  <a:solidFill>
                    <a:schemeClr val="accent1">
                      <a:alpha val="25000"/>
                    </a:schemeClr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CB1AD72-B003-4BE4-A84E-12FB61D31728}"/>
                </a:ext>
              </a:extLst>
            </p:cNvPr>
            <p:cNvSpPr txBox="1"/>
            <p:nvPr/>
          </p:nvSpPr>
          <p:spPr>
            <a:xfrm>
              <a:off x="1200343" y="3537459"/>
              <a:ext cx="575799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30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01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26788AD-C8D2-4AEC-98F9-674856918200}"/>
                </a:ext>
              </a:extLst>
            </p:cNvPr>
            <p:cNvSpPr txBox="1"/>
            <p:nvPr/>
          </p:nvSpPr>
          <p:spPr>
            <a:xfrm>
              <a:off x="1940732" y="3475904"/>
              <a:ext cx="2266518" cy="3385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ru-RU" sz="16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ПРИ ПРОДАЖЕ В КАССЕ</a:t>
              </a:r>
              <a:endPara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B252853D-51BE-482F-BE30-A991F5E9C979}"/>
                </a:ext>
              </a:extLst>
            </p:cNvPr>
            <p:cNvSpPr txBox="1">
              <a:spLocks/>
            </p:cNvSpPr>
            <p:nvPr/>
          </p:nvSpPr>
          <p:spPr>
            <a:xfrm>
              <a:off x="1976984" y="3749581"/>
              <a:ext cx="3472114" cy="254109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50"/>
                </a:lnSpc>
              </a:pPr>
              <a:r>
                <a:rPr lang="ru-RU" sz="12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используется физический платежный терминал.</a:t>
              </a:r>
              <a:endPara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61E4D2A-463B-4797-8D19-BC492A373103}"/>
                </a:ext>
              </a:extLst>
            </p:cNvPr>
            <p:cNvSpPr txBox="1"/>
            <p:nvPr/>
          </p:nvSpPr>
          <p:spPr>
            <a:xfrm>
              <a:off x="1142635" y="4650813"/>
              <a:ext cx="633507" cy="115416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6900" b="1" dirty="0">
                  <a:solidFill>
                    <a:schemeClr val="tx2">
                      <a:lumMod val="60000"/>
                      <a:lumOff val="40000"/>
                      <a:alpha val="25000"/>
                    </a:schemeClr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A4DCF70-6178-4CDE-8987-60A7D28A577E}"/>
                </a:ext>
              </a:extLst>
            </p:cNvPr>
            <p:cNvSpPr txBox="1"/>
            <p:nvPr/>
          </p:nvSpPr>
          <p:spPr>
            <a:xfrm>
              <a:off x="1200343" y="4950894"/>
              <a:ext cx="575799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30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02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76791BF-0473-45A1-A605-D9B493DBA368}"/>
                </a:ext>
              </a:extLst>
            </p:cNvPr>
            <p:cNvSpPr txBox="1"/>
            <p:nvPr/>
          </p:nvSpPr>
          <p:spPr>
            <a:xfrm>
              <a:off x="1940732" y="4838114"/>
              <a:ext cx="3010696" cy="3385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ru-RU" sz="16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ПРИ ПРОДАЖЕ ЧЕРЕЗ ИНТЕРНЕТ</a:t>
              </a:r>
              <a:endPara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31038A76-2E95-4B5E-BAD2-14704FA49615}"/>
                </a:ext>
              </a:extLst>
            </p:cNvPr>
            <p:cNvSpPr txBox="1">
              <a:spLocks/>
            </p:cNvSpPr>
            <p:nvPr/>
          </p:nvSpPr>
          <p:spPr>
            <a:xfrm>
              <a:off x="1976983" y="5160405"/>
              <a:ext cx="3901302" cy="738664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50"/>
                </a:lnSpc>
              </a:pPr>
              <a:r>
                <a:rPr lang="ru-RU" sz="12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используется виртуальный платежный терминал – часть программного кода, связанная с платежной страницей, разработанной банком-эквайером.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5DD6F55-B86F-408C-A419-2B0EF5CC916E}"/>
                </a:ext>
              </a:extLst>
            </p:cNvPr>
            <p:cNvSpPr txBox="1"/>
            <p:nvPr/>
          </p:nvSpPr>
          <p:spPr>
            <a:xfrm>
              <a:off x="6213329" y="3229918"/>
              <a:ext cx="633507" cy="115416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6900" b="1" dirty="0">
                  <a:solidFill>
                    <a:schemeClr val="accent3">
                      <a:alpha val="25000"/>
                    </a:schemeClr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3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86F6E65-8CAF-4EDB-92D3-4982ACD2A412}"/>
                </a:ext>
              </a:extLst>
            </p:cNvPr>
            <p:cNvSpPr txBox="1"/>
            <p:nvPr/>
          </p:nvSpPr>
          <p:spPr>
            <a:xfrm>
              <a:off x="6271037" y="3529999"/>
              <a:ext cx="575799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3000" b="1" dirty="0">
                  <a:solidFill>
                    <a:schemeClr val="accent3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03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E3E88B4-0C27-40A4-B033-590489AF8BFF}"/>
                </a:ext>
              </a:extLst>
            </p:cNvPr>
            <p:cNvSpPr txBox="1"/>
            <p:nvPr/>
          </p:nvSpPr>
          <p:spPr>
            <a:xfrm>
              <a:off x="7069448" y="3475904"/>
              <a:ext cx="4274632" cy="3385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ru-RU" sz="16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ПРИ ПРОДАЖЕ ЧЕРЕЗ БИЛЕТНОГО ОПЕРАТОРА</a:t>
              </a:r>
              <a:endPara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52" name="Subtitle 2">
              <a:extLst>
                <a:ext uri="{FF2B5EF4-FFF2-40B4-BE49-F238E27FC236}">
                  <a16:creationId xmlns:a16="http://schemas.microsoft.com/office/drawing/2014/main" id="{EDA78A66-943E-4234-92A5-80A899BF02E8}"/>
                </a:ext>
              </a:extLst>
            </p:cNvPr>
            <p:cNvSpPr txBox="1">
              <a:spLocks/>
            </p:cNvSpPr>
            <p:nvPr/>
          </p:nvSpPr>
          <p:spPr>
            <a:xfrm>
              <a:off x="7091220" y="3800176"/>
              <a:ext cx="4189790" cy="507831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50"/>
                </a:lnSpc>
              </a:pPr>
              <a:r>
                <a:rPr lang="ru-RU" sz="12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используются платежные терминалы, принадлежащие этому оператору (агрегатору,)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73F2035-BAD2-490A-89B2-5854627646E3}"/>
                </a:ext>
              </a:extLst>
            </p:cNvPr>
            <p:cNvSpPr txBox="1"/>
            <p:nvPr/>
          </p:nvSpPr>
          <p:spPr>
            <a:xfrm>
              <a:off x="6213329" y="4690304"/>
              <a:ext cx="633507" cy="115416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6900" b="1" dirty="0">
                  <a:solidFill>
                    <a:schemeClr val="tx2">
                      <a:alpha val="25000"/>
                    </a:schemeClr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AA0C90D-116A-43AC-A19E-CF5FA8103331}"/>
                </a:ext>
              </a:extLst>
            </p:cNvPr>
            <p:cNvSpPr txBox="1"/>
            <p:nvPr/>
          </p:nvSpPr>
          <p:spPr>
            <a:xfrm>
              <a:off x="6271037" y="4990386"/>
              <a:ext cx="575799" cy="5539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30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04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4C20BC8-06E5-4B07-B5A5-682626010412}"/>
                </a:ext>
              </a:extLst>
            </p:cNvPr>
            <p:cNvSpPr txBox="1"/>
            <p:nvPr/>
          </p:nvSpPr>
          <p:spPr>
            <a:xfrm>
              <a:off x="7039086" y="4894784"/>
              <a:ext cx="2879314" cy="3385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ru-RU" sz="16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УНИКАЛЬНЫЙ </a:t>
              </a:r>
              <a:r>
                <a:rPr lang="en-US" sz="16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ID</a:t>
              </a:r>
              <a:r>
                <a:rPr lang="ru-RU" sz="16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 ТЕРМИНАЛА</a:t>
              </a:r>
              <a:endPara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C1EB6E77-43D8-4030-ACEB-340C0EF993D2}"/>
                </a:ext>
              </a:extLst>
            </p:cNvPr>
            <p:cNvSpPr txBox="1">
              <a:spLocks/>
            </p:cNvSpPr>
            <p:nvPr/>
          </p:nvSpPr>
          <p:spPr>
            <a:xfrm>
              <a:off x="7069448" y="5208447"/>
              <a:ext cx="4233333" cy="738664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50"/>
                </a:lnSpc>
              </a:pPr>
              <a:r>
                <a:rPr lang="ru-RU" sz="12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все платежные терминалы зарегистрированы банком-эквайером в платежной системе с присвоением набора параметров, в том числе уникального идентификатора.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90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606334F7-9323-4BF4-BE3C-2A10BD58E27E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«Белый» </a:t>
            </a:r>
            <a:r>
              <a:rPr lang="en-US" sz="2800" b="1" dirty="0">
                <a:solidFill>
                  <a:schemeClr val="bg1"/>
                </a:solidFill>
              </a:rPr>
              <a:t>vs</a:t>
            </a:r>
            <a:r>
              <a:rPr lang="ru-RU" sz="2800" b="1" dirty="0">
                <a:solidFill>
                  <a:schemeClr val="bg1"/>
                </a:solidFill>
              </a:rPr>
              <a:t> «Серый» платежный терминал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B21D45-4D03-4822-B440-9161830F8D8A}"/>
              </a:ext>
            </a:extLst>
          </p:cNvPr>
          <p:cNvSpPr txBox="1"/>
          <p:nvPr/>
        </p:nvSpPr>
        <p:spPr>
          <a:xfrm>
            <a:off x="381000" y="1166915"/>
            <a:ext cx="5890152" cy="36933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«БЕЛЫЙ» ПЛАТЕЖНЫЙ ТЕРМИНАЛ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2497D6E-8124-4F4A-BDF2-7A73409A6843}"/>
              </a:ext>
            </a:extLst>
          </p:cNvPr>
          <p:cNvSpPr txBox="1">
            <a:spLocks/>
          </p:cNvSpPr>
          <p:nvPr/>
        </p:nvSpPr>
        <p:spPr>
          <a:xfrm>
            <a:off x="419031" y="1585772"/>
            <a:ext cx="8937172" cy="78790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ru-RU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специально выделенный терминал для того, чтобы продавать через него билеты на мероприятия, прошедшие модерацию в рамках программы «Пушкинская карта».</a:t>
            </a:r>
          </a:p>
          <a:p>
            <a:pPr algn="l">
              <a:lnSpc>
                <a:spcPts val="1750"/>
              </a:lnSpc>
            </a:pPr>
            <a:endParaRPr lang="en-US" sz="1600" kern="18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pic>
        <p:nvPicPr>
          <p:cNvPr id="36" name="Picture 2" descr="Александр Сергеевич Пушкин стихи и сказки | Лабиринт">
            <a:extLst>
              <a:ext uri="{FF2B5EF4-FFF2-40B4-BE49-F238E27FC236}">
                <a16:creationId xmlns:a16="http://schemas.microsoft.com/office/drawing/2014/main" id="{0E88643C-A25F-4E04-8581-759274DC6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913" y="664624"/>
            <a:ext cx="1817483" cy="1842296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Pentagon 3">
            <a:extLst>
              <a:ext uri="{FF2B5EF4-FFF2-40B4-BE49-F238E27FC236}">
                <a16:creationId xmlns:a16="http://schemas.microsoft.com/office/drawing/2014/main" id="{C4E5CB69-FCC9-487A-833A-99669FF9C257}"/>
              </a:ext>
            </a:extLst>
          </p:cNvPr>
          <p:cNvSpPr/>
          <p:nvPr/>
        </p:nvSpPr>
        <p:spPr>
          <a:xfrm>
            <a:off x="501060" y="2421305"/>
            <a:ext cx="682975" cy="1465722"/>
          </a:xfrm>
          <a:prstGeom prst="homePlate">
            <a:avLst>
              <a:gd name="adj" fmla="val 26056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4B50FF8-FD8A-422D-9B82-07764169D3F4}"/>
              </a:ext>
            </a:extLst>
          </p:cNvPr>
          <p:cNvSpPr txBox="1">
            <a:spLocks/>
          </p:cNvSpPr>
          <p:nvPr/>
        </p:nvSpPr>
        <p:spPr>
          <a:xfrm>
            <a:off x="1313374" y="2412619"/>
            <a:ext cx="4034971" cy="151733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ru-RU" sz="1200" b="1" u="sng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ВАЖНО</a:t>
            </a:r>
          </a:p>
          <a:p>
            <a:pPr marL="285750" indent="-2857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Все «белые» терминалы </a:t>
            </a: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должны быть зарегистрированы </a:t>
            </a: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через личный кабинет учреждения на портале pro.culture.ru 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285750" indent="-285750" algn="l">
              <a:lnSpc>
                <a:spcPts val="175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 противном случае оплата билетов «Пушкинской картой» будет невозможна.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02971C6-BF97-4C38-A6FE-632E156D5B74}"/>
              </a:ext>
            </a:extLst>
          </p:cNvPr>
          <p:cNvGrpSpPr/>
          <p:nvPr/>
        </p:nvGrpSpPr>
        <p:grpSpPr>
          <a:xfrm>
            <a:off x="5805891" y="2421305"/>
            <a:ext cx="5616852" cy="1517338"/>
            <a:chOff x="5588177" y="2369689"/>
            <a:chExt cx="5616852" cy="1517338"/>
          </a:xfrm>
        </p:grpSpPr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A40047AA-0AC8-45D0-84C2-EA367C3C87E7}"/>
                </a:ext>
              </a:extLst>
            </p:cNvPr>
            <p:cNvSpPr txBox="1">
              <a:spLocks/>
            </p:cNvSpPr>
            <p:nvPr/>
          </p:nvSpPr>
          <p:spPr>
            <a:xfrm>
              <a:off x="6400491" y="2369689"/>
              <a:ext cx="4804538" cy="1517338"/>
            </a:xfrm>
            <a:prstGeom prst="rect">
              <a:avLst/>
            </a:prstGeom>
          </p:spPr>
          <p:txBody>
            <a:bodyPr vert="horz" wrap="square" lIns="45720" tIns="22860" rIns="45720" bIns="2286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750"/>
                </a:lnSpc>
              </a:pPr>
              <a:r>
                <a:rPr lang="ru-RU" sz="1200" b="1" u="sng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ЗАПРЕЩЕНО:</a:t>
              </a:r>
            </a:p>
            <a:p>
              <a:pPr marL="171450" indent="-171450" algn="l">
                <a:lnSpc>
                  <a:spcPts val="1750"/>
                </a:lnSpc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Продавать билеты на мероприятия, которые не прошли модерацию, через «белый» терминал.</a:t>
              </a:r>
            </a:p>
            <a:p>
              <a:pPr marL="171450" indent="-171450" algn="l">
                <a:lnSpc>
                  <a:spcPts val="1750"/>
                </a:lnSpc>
                <a:buFont typeface="Arial" panose="020B0604020202020204" pitchFamily="34" charset="0"/>
                <a:buChar char="•"/>
              </a:pPr>
              <a:r>
                <a:rPr lang="ru-RU" sz="14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Использовать «белый» терминал для продажи чего-либо иного: сувенирной продукции, продуктов питания, книг и прочих товаров.</a:t>
              </a:r>
            </a:p>
          </p:txBody>
        </p:sp>
        <p:sp>
          <p:nvSpPr>
            <p:cNvPr id="61" name="Pentagon 3">
              <a:extLst>
                <a:ext uri="{FF2B5EF4-FFF2-40B4-BE49-F238E27FC236}">
                  <a16:creationId xmlns:a16="http://schemas.microsoft.com/office/drawing/2014/main" id="{1110F945-869A-45AB-879A-A4FD9498921C}"/>
                </a:ext>
              </a:extLst>
            </p:cNvPr>
            <p:cNvSpPr/>
            <p:nvPr/>
          </p:nvSpPr>
          <p:spPr>
            <a:xfrm>
              <a:off x="5588177" y="2387072"/>
              <a:ext cx="682975" cy="1465200"/>
            </a:xfrm>
            <a:prstGeom prst="homePlate">
              <a:avLst>
                <a:gd name="adj" fmla="val 2605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EA57DE31-FC62-4D66-9715-CD17E4495C22}"/>
              </a:ext>
            </a:extLst>
          </p:cNvPr>
          <p:cNvSpPr txBox="1"/>
          <p:nvPr/>
        </p:nvSpPr>
        <p:spPr>
          <a:xfrm>
            <a:off x="501060" y="4512458"/>
            <a:ext cx="5890152" cy="36933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«СЕРЫЙ» </a:t>
            </a:r>
            <a:r>
              <a:rPr lang="ru-RU" b="1" dirty="0">
                <a:solidFill>
                  <a:schemeClr val="tx2"/>
                </a:solidFill>
              </a:rPr>
              <a:t>ПЛАТЕЖНЫЙ ТЕРМИНАЛ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1C5A6906-558D-4A3B-8165-4EEB05107EBD}"/>
              </a:ext>
            </a:extLst>
          </p:cNvPr>
          <p:cNvSpPr txBox="1">
            <a:spLocks/>
          </p:cNvSpPr>
          <p:nvPr/>
        </p:nvSpPr>
        <p:spPr>
          <a:xfrm>
            <a:off x="539091" y="4931315"/>
            <a:ext cx="8937172" cy="12772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ru-RU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это любой платежный терминал, не зарегистрированный на портале pro.culture.ru.</a:t>
            </a:r>
          </a:p>
          <a:p>
            <a:pPr marL="285750" indent="-285750" algn="l">
              <a:lnSpc>
                <a:spcPts val="175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Через него можно продавать любые билеты, а также иные товары, реализуемые учреждением, но оплата билета «Пушкинской картой» будет технически невозможна. </a:t>
            </a:r>
          </a:p>
          <a:p>
            <a:pPr marL="285750" indent="-285750" algn="l">
              <a:lnSpc>
                <a:spcPts val="175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kern="18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Регистрировать «серые» терминалы в личном кабинете не требуется.</a:t>
            </a:r>
            <a:endParaRPr lang="en-US" sz="1600" kern="18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pic>
        <p:nvPicPr>
          <p:cNvPr id="64" name="Picture 2" descr="Александр Сергеевич Пушкин стихи и сказки | Лабиринт">
            <a:extLst>
              <a:ext uri="{FF2B5EF4-FFF2-40B4-BE49-F238E27FC236}">
                <a16:creationId xmlns:a16="http://schemas.microsoft.com/office/drawing/2014/main" id="{250E6658-ADA7-45F2-A93D-E5957B0DB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913" y="4366292"/>
            <a:ext cx="1817483" cy="184229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Символ &quot;Запрещено&quot; 9">
            <a:extLst>
              <a:ext uri="{FF2B5EF4-FFF2-40B4-BE49-F238E27FC236}">
                <a16:creationId xmlns:a16="http://schemas.microsoft.com/office/drawing/2014/main" id="{C13BBD96-7A02-486C-A1FC-D6D1B49EE19E}"/>
              </a:ext>
            </a:extLst>
          </p:cNvPr>
          <p:cNvSpPr/>
          <p:nvPr/>
        </p:nvSpPr>
        <p:spPr>
          <a:xfrm>
            <a:off x="10058401" y="4623325"/>
            <a:ext cx="1582057" cy="1585263"/>
          </a:xfrm>
          <a:prstGeom prst="noSmoking">
            <a:avLst>
              <a:gd name="adj" fmla="val 10493"/>
            </a:avLst>
          </a:prstGeom>
          <a:solidFill>
            <a:schemeClr val="bg2">
              <a:lumMod val="90000"/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>
            <a:extLst>
              <a:ext uri="{FF2B5EF4-FFF2-40B4-BE49-F238E27FC236}">
                <a16:creationId xmlns:a16="http://schemas.microsoft.com/office/drawing/2014/main" id="{67747D78-DE7E-4EF9-8BBB-08E92DE1C2A0}"/>
              </a:ext>
            </a:extLst>
          </p:cNvPr>
          <p:cNvSpPr/>
          <p:nvPr/>
        </p:nvSpPr>
        <p:spPr>
          <a:xfrm rot="2756343" flipH="1" flipV="1">
            <a:off x="11470492" y="1242278"/>
            <a:ext cx="319196" cy="651602"/>
          </a:xfrm>
          <a:prstGeom prst="halfFrame">
            <a:avLst>
              <a:gd name="adj1" fmla="val 31130"/>
              <a:gd name="adj2" fmla="val 14285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5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8" name="Off-page Connector 1">
            <a:extLst>
              <a:ext uri="{FF2B5EF4-FFF2-40B4-BE49-F238E27FC236}">
                <a16:creationId xmlns:a16="http://schemas.microsoft.com/office/drawing/2014/main" id="{AF6D2CF1-416E-42B9-BC90-1F122D7E8A3D}"/>
              </a:ext>
            </a:extLst>
          </p:cNvPr>
          <p:cNvSpPr/>
          <p:nvPr/>
        </p:nvSpPr>
        <p:spPr>
          <a:xfrm>
            <a:off x="4588083" y="1322114"/>
            <a:ext cx="2924223" cy="734417"/>
          </a:xfrm>
          <a:prstGeom prst="flowChartOffpageConnector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Off-page Connector 9">
            <a:extLst>
              <a:ext uri="{FF2B5EF4-FFF2-40B4-BE49-F238E27FC236}">
                <a16:creationId xmlns:a16="http://schemas.microsoft.com/office/drawing/2014/main" id="{32B3CD31-9323-4FB1-952E-DAEE0E57BF02}"/>
              </a:ext>
            </a:extLst>
          </p:cNvPr>
          <p:cNvSpPr/>
          <p:nvPr/>
        </p:nvSpPr>
        <p:spPr>
          <a:xfrm>
            <a:off x="7519911" y="1322114"/>
            <a:ext cx="2908562" cy="734417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464F84-FE3C-4454-BAAB-1400F258F5F4}"/>
              </a:ext>
            </a:extLst>
          </p:cNvPr>
          <p:cNvSpPr txBox="1"/>
          <p:nvPr/>
        </p:nvSpPr>
        <p:spPr>
          <a:xfrm>
            <a:off x="4730767" y="1453565"/>
            <a:ext cx="2626099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1600" b="1" dirty="0">
                <a:latin typeface="Poppins" pitchFamily="2" charset="77"/>
                <a:ea typeface="League Spartan" charset="0"/>
                <a:cs typeface="Poppins" pitchFamily="2" charset="77"/>
              </a:rPr>
              <a:t>БЕЛЫЙ ТЕРМИНАЛ</a:t>
            </a:r>
            <a:endParaRPr lang="en-US" sz="1600" b="1" dirty="0"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14271B-DFE3-428B-B08C-4C23B071BEF4}"/>
              </a:ext>
            </a:extLst>
          </p:cNvPr>
          <p:cNvSpPr txBox="1"/>
          <p:nvPr/>
        </p:nvSpPr>
        <p:spPr>
          <a:xfrm>
            <a:off x="7664273" y="1333160"/>
            <a:ext cx="2516238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СЕРЫЙ (ОБЫЧНЫЙ) ТЕРМИНАЛ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29364E8D-DC97-4DEF-87C8-67E99AF52D3B}"/>
              </a:ext>
            </a:extLst>
          </p:cNvPr>
          <p:cNvSpPr/>
          <p:nvPr/>
        </p:nvSpPr>
        <p:spPr>
          <a:xfrm>
            <a:off x="829769" y="2130672"/>
            <a:ext cx="3748122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842C5A0B-0BD9-4816-AE8D-1EDD385E75C6}"/>
              </a:ext>
            </a:extLst>
          </p:cNvPr>
          <p:cNvSpPr/>
          <p:nvPr/>
        </p:nvSpPr>
        <p:spPr>
          <a:xfrm>
            <a:off x="829769" y="2740396"/>
            <a:ext cx="3738752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9C6271C2-8926-4BD3-B78A-9C34DFD82AB4}"/>
              </a:ext>
            </a:extLst>
          </p:cNvPr>
          <p:cNvSpPr/>
          <p:nvPr/>
        </p:nvSpPr>
        <p:spPr>
          <a:xfrm>
            <a:off x="829769" y="3350119"/>
            <a:ext cx="3738752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CCCDFE71-604C-49F5-A532-71A371315587}"/>
              </a:ext>
            </a:extLst>
          </p:cNvPr>
          <p:cNvSpPr/>
          <p:nvPr/>
        </p:nvSpPr>
        <p:spPr>
          <a:xfrm>
            <a:off x="829769" y="3959843"/>
            <a:ext cx="3738752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8EC08E3C-B9C2-4CD1-84A0-60B13EFD6051}"/>
              </a:ext>
            </a:extLst>
          </p:cNvPr>
          <p:cNvSpPr/>
          <p:nvPr/>
        </p:nvSpPr>
        <p:spPr>
          <a:xfrm>
            <a:off x="829769" y="4569567"/>
            <a:ext cx="3738752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6239A55F-30D6-4D61-AF4F-078B5B951EA9}"/>
              </a:ext>
            </a:extLst>
          </p:cNvPr>
          <p:cNvSpPr/>
          <p:nvPr/>
        </p:nvSpPr>
        <p:spPr>
          <a:xfrm>
            <a:off x="829769" y="5179291"/>
            <a:ext cx="3738752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BE53073B-D975-4021-A868-B9F3111F8029}"/>
              </a:ext>
            </a:extLst>
          </p:cNvPr>
          <p:cNvSpPr/>
          <p:nvPr/>
        </p:nvSpPr>
        <p:spPr>
          <a:xfrm>
            <a:off x="829769" y="5789014"/>
            <a:ext cx="3738752" cy="6097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447B473-56D8-4F2D-8E9A-58BCFD3148B5}"/>
              </a:ext>
            </a:extLst>
          </p:cNvPr>
          <p:cNvSpPr txBox="1"/>
          <p:nvPr/>
        </p:nvSpPr>
        <p:spPr>
          <a:xfrm>
            <a:off x="829768" y="2281645"/>
            <a:ext cx="3693357" cy="30777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ru-RU"/>
            </a:defPPr>
            <a:lvl1pPr>
              <a:defRPr sz="1400" b="1"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ru-RU" b="0" dirty="0"/>
              <a:t>Требуется ли регистрация на pro.culture.ru?</a:t>
            </a:r>
          </a:p>
        </p:txBody>
      </p:sp>
      <p:sp>
        <p:nvSpPr>
          <p:cNvPr id="48" name="Rectangle 38">
            <a:extLst>
              <a:ext uri="{FF2B5EF4-FFF2-40B4-BE49-F238E27FC236}">
                <a16:creationId xmlns:a16="http://schemas.microsoft.com/office/drawing/2014/main" id="{D6A0E0AD-28D9-4264-9740-87F387FAAE88}"/>
              </a:ext>
            </a:extLst>
          </p:cNvPr>
          <p:cNvSpPr/>
          <p:nvPr/>
        </p:nvSpPr>
        <p:spPr>
          <a:xfrm>
            <a:off x="4588083" y="2131810"/>
            <a:ext cx="292422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9" name="Rectangle 39">
            <a:extLst>
              <a:ext uri="{FF2B5EF4-FFF2-40B4-BE49-F238E27FC236}">
                <a16:creationId xmlns:a16="http://schemas.microsoft.com/office/drawing/2014/main" id="{2699A14E-06B2-45BB-B690-3C72B36F196E}"/>
              </a:ext>
            </a:extLst>
          </p:cNvPr>
          <p:cNvSpPr/>
          <p:nvPr/>
        </p:nvSpPr>
        <p:spPr>
          <a:xfrm>
            <a:off x="4588083" y="2741534"/>
            <a:ext cx="292422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0" name="Rectangle 40">
            <a:extLst>
              <a:ext uri="{FF2B5EF4-FFF2-40B4-BE49-F238E27FC236}">
                <a16:creationId xmlns:a16="http://schemas.microsoft.com/office/drawing/2014/main" id="{907E1AFA-C50C-4015-9C94-FC3C6A834747}"/>
              </a:ext>
            </a:extLst>
          </p:cNvPr>
          <p:cNvSpPr/>
          <p:nvPr/>
        </p:nvSpPr>
        <p:spPr>
          <a:xfrm>
            <a:off x="4588083" y="3351257"/>
            <a:ext cx="292422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Rectangle 41">
            <a:extLst>
              <a:ext uri="{FF2B5EF4-FFF2-40B4-BE49-F238E27FC236}">
                <a16:creationId xmlns:a16="http://schemas.microsoft.com/office/drawing/2014/main" id="{1800C488-DE95-4E93-80AE-5397D16ABC3C}"/>
              </a:ext>
            </a:extLst>
          </p:cNvPr>
          <p:cNvSpPr/>
          <p:nvPr/>
        </p:nvSpPr>
        <p:spPr>
          <a:xfrm>
            <a:off x="4588083" y="3960981"/>
            <a:ext cx="292422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2" name="Rectangle 42">
            <a:extLst>
              <a:ext uri="{FF2B5EF4-FFF2-40B4-BE49-F238E27FC236}">
                <a16:creationId xmlns:a16="http://schemas.microsoft.com/office/drawing/2014/main" id="{5608766E-14A3-4116-B88F-2E54FFC8033A}"/>
              </a:ext>
            </a:extLst>
          </p:cNvPr>
          <p:cNvSpPr/>
          <p:nvPr/>
        </p:nvSpPr>
        <p:spPr>
          <a:xfrm>
            <a:off x="4588083" y="4570705"/>
            <a:ext cx="292422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3" name="Rectangle 43">
            <a:extLst>
              <a:ext uri="{FF2B5EF4-FFF2-40B4-BE49-F238E27FC236}">
                <a16:creationId xmlns:a16="http://schemas.microsoft.com/office/drawing/2014/main" id="{FEC8E413-7A02-4CBE-B27D-8E5BEBBC99C5}"/>
              </a:ext>
            </a:extLst>
          </p:cNvPr>
          <p:cNvSpPr/>
          <p:nvPr/>
        </p:nvSpPr>
        <p:spPr>
          <a:xfrm>
            <a:off x="4588083" y="5180429"/>
            <a:ext cx="292422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4" name="Rectangle 44">
            <a:extLst>
              <a:ext uri="{FF2B5EF4-FFF2-40B4-BE49-F238E27FC236}">
                <a16:creationId xmlns:a16="http://schemas.microsoft.com/office/drawing/2014/main" id="{D9F77A1B-A6EC-4778-B5CC-7894079694B8}"/>
              </a:ext>
            </a:extLst>
          </p:cNvPr>
          <p:cNvSpPr/>
          <p:nvPr/>
        </p:nvSpPr>
        <p:spPr>
          <a:xfrm>
            <a:off x="4588083" y="5789014"/>
            <a:ext cx="2924223" cy="60972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Минимум:</a:t>
            </a:r>
            <a:r>
              <a:rPr lang="en-US" sz="1600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55" name="Rectangle 46">
            <a:extLst>
              <a:ext uri="{FF2B5EF4-FFF2-40B4-BE49-F238E27FC236}">
                <a16:creationId xmlns:a16="http://schemas.microsoft.com/office/drawing/2014/main" id="{521F5BEF-35E6-4F86-B252-5FD34E779ECE}"/>
              </a:ext>
            </a:extLst>
          </p:cNvPr>
          <p:cNvSpPr/>
          <p:nvPr/>
        </p:nvSpPr>
        <p:spPr>
          <a:xfrm>
            <a:off x="7519909" y="2130672"/>
            <a:ext cx="2837203" cy="612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6" name="Rectangle 47">
            <a:extLst>
              <a:ext uri="{FF2B5EF4-FFF2-40B4-BE49-F238E27FC236}">
                <a16:creationId xmlns:a16="http://schemas.microsoft.com/office/drawing/2014/main" id="{D9DC6547-3CBA-4984-A12A-2CF56EC99A85}"/>
              </a:ext>
            </a:extLst>
          </p:cNvPr>
          <p:cNvSpPr/>
          <p:nvPr/>
        </p:nvSpPr>
        <p:spPr>
          <a:xfrm>
            <a:off x="7519909" y="2740396"/>
            <a:ext cx="2837203" cy="612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36E1548C-9BA7-4990-9B55-E45FC5566117}"/>
              </a:ext>
            </a:extLst>
          </p:cNvPr>
          <p:cNvSpPr/>
          <p:nvPr/>
        </p:nvSpPr>
        <p:spPr>
          <a:xfrm>
            <a:off x="7519909" y="3350119"/>
            <a:ext cx="2837203" cy="612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0" name="Rectangle 49">
            <a:extLst>
              <a:ext uri="{FF2B5EF4-FFF2-40B4-BE49-F238E27FC236}">
                <a16:creationId xmlns:a16="http://schemas.microsoft.com/office/drawing/2014/main" id="{AC2DD9CB-A36A-4BBB-B520-4BF640A38A26}"/>
              </a:ext>
            </a:extLst>
          </p:cNvPr>
          <p:cNvSpPr/>
          <p:nvPr/>
        </p:nvSpPr>
        <p:spPr>
          <a:xfrm>
            <a:off x="7519909" y="3959843"/>
            <a:ext cx="2837203" cy="612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5" name="Rectangle 50">
            <a:extLst>
              <a:ext uri="{FF2B5EF4-FFF2-40B4-BE49-F238E27FC236}">
                <a16:creationId xmlns:a16="http://schemas.microsoft.com/office/drawing/2014/main" id="{211DB48F-6714-4587-8AAE-C9A58817E89F}"/>
              </a:ext>
            </a:extLst>
          </p:cNvPr>
          <p:cNvSpPr/>
          <p:nvPr/>
        </p:nvSpPr>
        <p:spPr>
          <a:xfrm>
            <a:off x="7519909" y="4569567"/>
            <a:ext cx="2837203" cy="612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Rectangle 51">
            <a:extLst>
              <a:ext uri="{FF2B5EF4-FFF2-40B4-BE49-F238E27FC236}">
                <a16:creationId xmlns:a16="http://schemas.microsoft.com/office/drawing/2014/main" id="{B72283F5-CFAC-41FC-BF6C-39414DE46112}"/>
              </a:ext>
            </a:extLst>
          </p:cNvPr>
          <p:cNvSpPr/>
          <p:nvPr/>
        </p:nvSpPr>
        <p:spPr>
          <a:xfrm>
            <a:off x="7519909" y="5179291"/>
            <a:ext cx="2837203" cy="612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7" name="Rectangle 52">
            <a:extLst>
              <a:ext uri="{FF2B5EF4-FFF2-40B4-BE49-F238E27FC236}">
                <a16:creationId xmlns:a16="http://schemas.microsoft.com/office/drawing/2014/main" id="{C5C1474C-B6AB-4348-8B3B-57A893ABC043}"/>
              </a:ext>
            </a:extLst>
          </p:cNvPr>
          <p:cNvSpPr/>
          <p:nvPr/>
        </p:nvSpPr>
        <p:spPr>
          <a:xfrm>
            <a:off x="7519909" y="5789014"/>
            <a:ext cx="2837203" cy="612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Без ограничений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94A1D9E6-58AC-4350-BDAB-F8964612D02F}"/>
              </a:ext>
            </a:extLst>
          </p:cNvPr>
          <p:cNvGrpSpPr/>
          <p:nvPr/>
        </p:nvGrpSpPr>
        <p:grpSpPr>
          <a:xfrm>
            <a:off x="5841723" y="2244440"/>
            <a:ext cx="384464" cy="384464"/>
            <a:chOff x="5294542" y="2380622"/>
            <a:chExt cx="384464" cy="384464"/>
          </a:xfrm>
        </p:grpSpPr>
        <p:sp>
          <p:nvSpPr>
            <p:cNvPr id="96" name="Oval 86">
              <a:extLst>
                <a:ext uri="{FF2B5EF4-FFF2-40B4-BE49-F238E27FC236}">
                  <a16:creationId xmlns:a16="http://schemas.microsoft.com/office/drawing/2014/main" id="{B29B9E7E-17F7-41E3-8D0B-6E6CA9E068F9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D0387D7-5BFE-4C5F-8816-E1751D6AECC7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605F99E-6AA7-437A-BA37-D345150C265B}"/>
              </a:ext>
            </a:extLst>
          </p:cNvPr>
          <p:cNvGrpSpPr/>
          <p:nvPr/>
        </p:nvGrpSpPr>
        <p:grpSpPr>
          <a:xfrm>
            <a:off x="8762430" y="2244440"/>
            <a:ext cx="384464" cy="384464"/>
            <a:chOff x="8218765" y="2369997"/>
            <a:chExt cx="384464" cy="384464"/>
          </a:xfrm>
        </p:grpSpPr>
        <p:sp>
          <p:nvSpPr>
            <p:cNvPr id="100" name="Oval 90">
              <a:extLst>
                <a:ext uri="{FF2B5EF4-FFF2-40B4-BE49-F238E27FC236}">
                  <a16:creationId xmlns:a16="http://schemas.microsoft.com/office/drawing/2014/main" id="{784E6826-C2D9-4E99-B94F-DE76B7F95998}"/>
                </a:ext>
              </a:extLst>
            </p:cNvPr>
            <p:cNvSpPr/>
            <p:nvPr/>
          </p:nvSpPr>
          <p:spPr>
            <a:xfrm>
              <a:off x="8218765" y="2369997"/>
              <a:ext cx="384464" cy="38446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4768820-44B0-4245-A73B-F9FE76E8CACB}"/>
                </a:ext>
              </a:extLst>
            </p:cNvPr>
            <p:cNvSpPr txBox="1"/>
            <p:nvPr/>
          </p:nvSpPr>
          <p:spPr>
            <a:xfrm>
              <a:off x="8261757" y="2390006"/>
              <a:ext cx="2984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X</a:t>
              </a: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C640B69-DA5A-4859-879A-D0C1BDBEE5D1}"/>
              </a:ext>
            </a:extLst>
          </p:cNvPr>
          <p:cNvSpPr/>
          <p:nvPr/>
        </p:nvSpPr>
        <p:spPr>
          <a:xfrm>
            <a:off x="829769" y="2810793"/>
            <a:ext cx="3808162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1400" dirty="0"/>
              <a:t>Можно ли продавать билеты на мероприятия, прошедшие модерацию?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806F63F-B5ED-4F24-ABF4-078AAB78B545}"/>
              </a:ext>
            </a:extLst>
          </p:cNvPr>
          <p:cNvSpPr/>
          <p:nvPr/>
        </p:nvSpPr>
        <p:spPr>
          <a:xfrm>
            <a:off x="829769" y="3423702"/>
            <a:ext cx="3758314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1400" dirty="0"/>
              <a:t>Можно ли продавать билеты на мероприятия, </a:t>
            </a:r>
            <a:r>
              <a:rPr lang="ru-RU" sz="1400" b="1" dirty="0"/>
              <a:t>НЕ</a:t>
            </a:r>
            <a:r>
              <a:rPr lang="ru-RU" sz="1400" dirty="0"/>
              <a:t> прошедшие модерацию?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930DE00-7589-4AFC-826A-E4010A02D929}"/>
              </a:ext>
            </a:extLst>
          </p:cNvPr>
          <p:cNvSpPr/>
          <p:nvPr/>
        </p:nvSpPr>
        <p:spPr>
          <a:xfrm>
            <a:off x="829769" y="3984684"/>
            <a:ext cx="3796416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1400" dirty="0"/>
              <a:t>Можно ли продавать иную продукцию (сувенирную, книжную и пр.)?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3CAA8E5F-282E-4B1C-927E-8F3EB5002A78}"/>
              </a:ext>
            </a:extLst>
          </p:cNvPr>
          <p:cNvSpPr/>
          <p:nvPr/>
        </p:nvSpPr>
        <p:spPr>
          <a:xfrm>
            <a:off x="829770" y="4616841"/>
            <a:ext cx="3489402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1400" dirty="0"/>
              <a:t>Можно ли оплачивать покупку билета «Пушкинской картой»?</a:t>
            </a:r>
          </a:p>
        </p:txBody>
      </p:sp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CF07D8BC-64DB-4DC9-B17E-E047028B408B}"/>
              </a:ext>
            </a:extLst>
          </p:cNvPr>
          <p:cNvSpPr/>
          <p:nvPr/>
        </p:nvSpPr>
        <p:spPr>
          <a:xfrm>
            <a:off x="829769" y="5232955"/>
            <a:ext cx="3489403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1400" dirty="0"/>
              <a:t>Можно ли оплачивать покупку любой другой банковской картой?</a:t>
            </a:r>
          </a:p>
        </p:txBody>
      </p: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31D3EEB3-31DB-4A2B-97A4-8B0646C857CD}"/>
              </a:ext>
            </a:extLst>
          </p:cNvPr>
          <p:cNvSpPr/>
          <p:nvPr/>
        </p:nvSpPr>
        <p:spPr>
          <a:xfrm>
            <a:off x="829770" y="5842679"/>
            <a:ext cx="3489402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1400" dirty="0"/>
              <a:t>Сколько требуется терминалов учреждению для участия в программе?</a:t>
            </a: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«Белый» </a:t>
            </a:r>
            <a:r>
              <a:rPr lang="en-US" sz="2800" b="1" dirty="0">
                <a:solidFill>
                  <a:schemeClr val="bg1"/>
                </a:solidFill>
              </a:rPr>
              <a:t>vs</a:t>
            </a:r>
            <a:r>
              <a:rPr lang="ru-RU" sz="2800" b="1" dirty="0">
                <a:solidFill>
                  <a:schemeClr val="bg1"/>
                </a:solidFill>
              </a:rPr>
              <a:t> «Серый» платежный терминал</a:t>
            </a:r>
          </a:p>
        </p:txBody>
      </p:sp>
      <p:grpSp>
        <p:nvGrpSpPr>
          <p:cNvPr id="160" name="Группа 159">
            <a:extLst>
              <a:ext uri="{FF2B5EF4-FFF2-40B4-BE49-F238E27FC236}">
                <a16:creationId xmlns:a16="http://schemas.microsoft.com/office/drawing/2014/main" id="{C2DE93B9-76A8-423E-8BFB-4CA89D58E157}"/>
              </a:ext>
            </a:extLst>
          </p:cNvPr>
          <p:cNvGrpSpPr/>
          <p:nvPr/>
        </p:nvGrpSpPr>
        <p:grpSpPr>
          <a:xfrm>
            <a:off x="5841723" y="2854164"/>
            <a:ext cx="384464" cy="384464"/>
            <a:chOff x="5294542" y="2380622"/>
            <a:chExt cx="384464" cy="384464"/>
          </a:xfrm>
        </p:grpSpPr>
        <p:sp>
          <p:nvSpPr>
            <p:cNvPr id="161" name="Oval 86">
              <a:extLst>
                <a:ext uri="{FF2B5EF4-FFF2-40B4-BE49-F238E27FC236}">
                  <a16:creationId xmlns:a16="http://schemas.microsoft.com/office/drawing/2014/main" id="{1C10888D-C3B2-41E8-8376-6FD3924C0CD3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7028F1E0-C1FC-4B95-993D-4B174C418933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63" name="Группа 162">
            <a:extLst>
              <a:ext uri="{FF2B5EF4-FFF2-40B4-BE49-F238E27FC236}">
                <a16:creationId xmlns:a16="http://schemas.microsoft.com/office/drawing/2014/main" id="{DEF2868E-DE1D-4F3F-83B3-C6C6DD705D8B}"/>
              </a:ext>
            </a:extLst>
          </p:cNvPr>
          <p:cNvGrpSpPr/>
          <p:nvPr/>
        </p:nvGrpSpPr>
        <p:grpSpPr>
          <a:xfrm>
            <a:off x="8762430" y="2854164"/>
            <a:ext cx="384464" cy="384464"/>
            <a:chOff x="5294542" y="2380622"/>
            <a:chExt cx="384464" cy="384464"/>
          </a:xfrm>
        </p:grpSpPr>
        <p:sp>
          <p:nvSpPr>
            <p:cNvPr id="164" name="Oval 86">
              <a:extLst>
                <a:ext uri="{FF2B5EF4-FFF2-40B4-BE49-F238E27FC236}">
                  <a16:creationId xmlns:a16="http://schemas.microsoft.com/office/drawing/2014/main" id="{913D686C-AB5A-44F4-91A9-168341332416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C5C921E-1AF7-409B-9AE4-1D6497729A72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66" name="Группа 165">
            <a:extLst>
              <a:ext uri="{FF2B5EF4-FFF2-40B4-BE49-F238E27FC236}">
                <a16:creationId xmlns:a16="http://schemas.microsoft.com/office/drawing/2014/main" id="{0E4DA0B6-17B9-4C38-BDC9-354207E0FFFE}"/>
              </a:ext>
            </a:extLst>
          </p:cNvPr>
          <p:cNvGrpSpPr/>
          <p:nvPr/>
        </p:nvGrpSpPr>
        <p:grpSpPr>
          <a:xfrm>
            <a:off x="8762430" y="3463887"/>
            <a:ext cx="384464" cy="384464"/>
            <a:chOff x="5294542" y="2380622"/>
            <a:chExt cx="384464" cy="384464"/>
          </a:xfrm>
        </p:grpSpPr>
        <p:sp>
          <p:nvSpPr>
            <p:cNvPr id="167" name="Oval 86">
              <a:extLst>
                <a:ext uri="{FF2B5EF4-FFF2-40B4-BE49-F238E27FC236}">
                  <a16:creationId xmlns:a16="http://schemas.microsoft.com/office/drawing/2014/main" id="{FA669F2C-2A1E-4E35-ADD1-DDAC4A2BD97F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74502F0-06B7-424A-B08B-EB4F0F0FF8DF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69" name="Группа 168">
            <a:extLst>
              <a:ext uri="{FF2B5EF4-FFF2-40B4-BE49-F238E27FC236}">
                <a16:creationId xmlns:a16="http://schemas.microsoft.com/office/drawing/2014/main" id="{257B8980-0DF0-407D-89E6-6DFC8F4F68A2}"/>
              </a:ext>
            </a:extLst>
          </p:cNvPr>
          <p:cNvGrpSpPr/>
          <p:nvPr/>
        </p:nvGrpSpPr>
        <p:grpSpPr>
          <a:xfrm>
            <a:off x="8762430" y="4073611"/>
            <a:ext cx="384464" cy="384464"/>
            <a:chOff x="5294542" y="2380622"/>
            <a:chExt cx="384464" cy="384464"/>
          </a:xfrm>
        </p:grpSpPr>
        <p:sp>
          <p:nvSpPr>
            <p:cNvPr id="170" name="Oval 86">
              <a:extLst>
                <a:ext uri="{FF2B5EF4-FFF2-40B4-BE49-F238E27FC236}">
                  <a16:creationId xmlns:a16="http://schemas.microsoft.com/office/drawing/2014/main" id="{FED32B4E-B92C-4DE0-A4AA-23E749D04D2E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5AE3CB8-9CE0-4A8C-8CF3-E994945DB3F4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72" name="Группа 171">
            <a:extLst>
              <a:ext uri="{FF2B5EF4-FFF2-40B4-BE49-F238E27FC236}">
                <a16:creationId xmlns:a16="http://schemas.microsoft.com/office/drawing/2014/main" id="{21B34979-D2BE-48FD-A7AA-A3FE8E8BBD8D}"/>
              </a:ext>
            </a:extLst>
          </p:cNvPr>
          <p:cNvGrpSpPr/>
          <p:nvPr/>
        </p:nvGrpSpPr>
        <p:grpSpPr>
          <a:xfrm>
            <a:off x="8762430" y="5293059"/>
            <a:ext cx="384464" cy="384464"/>
            <a:chOff x="5294542" y="2380622"/>
            <a:chExt cx="384464" cy="384464"/>
          </a:xfrm>
        </p:grpSpPr>
        <p:sp>
          <p:nvSpPr>
            <p:cNvPr id="173" name="Oval 86">
              <a:extLst>
                <a:ext uri="{FF2B5EF4-FFF2-40B4-BE49-F238E27FC236}">
                  <a16:creationId xmlns:a16="http://schemas.microsoft.com/office/drawing/2014/main" id="{D3BD2C8F-98E8-414F-A07C-FC54AE272B0F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BD0E98A8-C5E1-466D-B8AB-4127963B8C24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75" name="Группа 174">
            <a:extLst>
              <a:ext uri="{FF2B5EF4-FFF2-40B4-BE49-F238E27FC236}">
                <a16:creationId xmlns:a16="http://schemas.microsoft.com/office/drawing/2014/main" id="{BD90F9A6-CCB6-41A3-841A-E533517FC62B}"/>
              </a:ext>
            </a:extLst>
          </p:cNvPr>
          <p:cNvGrpSpPr/>
          <p:nvPr/>
        </p:nvGrpSpPr>
        <p:grpSpPr>
          <a:xfrm>
            <a:off x="5841723" y="5293059"/>
            <a:ext cx="384464" cy="384464"/>
            <a:chOff x="5294542" y="2380622"/>
            <a:chExt cx="384464" cy="384464"/>
          </a:xfrm>
        </p:grpSpPr>
        <p:sp>
          <p:nvSpPr>
            <p:cNvPr id="176" name="Oval 86">
              <a:extLst>
                <a:ext uri="{FF2B5EF4-FFF2-40B4-BE49-F238E27FC236}">
                  <a16:creationId xmlns:a16="http://schemas.microsoft.com/office/drawing/2014/main" id="{3B9370C8-590D-4F4B-AAA0-AA801ACB7DD9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B9569801-F3EA-4939-9D18-C3573C69F7A2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78" name="Группа 177">
            <a:extLst>
              <a:ext uri="{FF2B5EF4-FFF2-40B4-BE49-F238E27FC236}">
                <a16:creationId xmlns:a16="http://schemas.microsoft.com/office/drawing/2014/main" id="{233112D8-094E-476B-AA92-EB5DCFFB2456}"/>
              </a:ext>
            </a:extLst>
          </p:cNvPr>
          <p:cNvGrpSpPr/>
          <p:nvPr/>
        </p:nvGrpSpPr>
        <p:grpSpPr>
          <a:xfrm>
            <a:off x="5841723" y="4683335"/>
            <a:ext cx="384464" cy="384464"/>
            <a:chOff x="5294542" y="2380622"/>
            <a:chExt cx="384464" cy="384464"/>
          </a:xfrm>
        </p:grpSpPr>
        <p:sp>
          <p:nvSpPr>
            <p:cNvPr id="179" name="Oval 86">
              <a:extLst>
                <a:ext uri="{FF2B5EF4-FFF2-40B4-BE49-F238E27FC236}">
                  <a16:creationId xmlns:a16="http://schemas.microsoft.com/office/drawing/2014/main" id="{35A7D49E-5EC5-4762-A6E8-A6EA7B17DB4A}"/>
                </a:ext>
              </a:extLst>
            </p:cNvPr>
            <p:cNvSpPr/>
            <p:nvPr/>
          </p:nvSpPr>
          <p:spPr>
            <a:xfrm>
              <a:off x="5294542" y="2380622"/>
              <a:ext cx="384464" cy="38446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76299E16-F6E6-44F1-A543-B2B4DAA0135B}"/>
                </a:ext>
              </a:extLst>
            </p:cNvPr>
            <p:cNvSpPr txBox="1"/>
            <p:nvPr/>
          </p:nvSpPr>
          <p:spPr>
            <a:xfrm>
              <a:off x="5345549" y="2406283"/>
              <a:ext cx="28245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v</a:t>
              </a:r>
            </a:p>
          </p:txBody>
        </p:sp>
      </p:grpSp>
      <p:grpSp>
        <p:nvGrpSpPr>
          <p:cNvPr id="181" name="Группа 180">
            <a:extLst>
              <a:ext uri="{FF2B5EF4-FFF2-40B4-BE49-F238E27FC236}">
                <a16:creationId xmlns:a16="http://schemas.microsoft.com/office/drawing/2014/main" id="{F14A1B0A-B8F5-41D4-908D-396CDEF2A8F6}"/>
              </a:ext>
            </a:extLst>
          </p:cNvPr>
          <p:cNvGrpSpPr/>
          <p:nvPr/>
        </p:nvGrpSpPr>
        <p:grpSpPr>
          <a:xfrm>
            <a:off x="8762430" y="4683335"/>
            <a:ext cx="384464" cy="384464"/>
            <a:chOff x="8218765" y="2369997"/>
            <a:chExt cx="384464" cy="384464"/>
          </a:xfrm>
        </p:grpSpPr>
        <p:sp>
          <p:nvSpPr>
            <p:cNvPr id="182" name="Oval 90">
              <a:extLst>
                <a:ext uri="{FF2B5EF4-FFF2-40B4-BE49-F238E27FC236}">
                  <a16:creationId xmlns:a16="http://schemas.microsoft.com/office/drawing/2014/main" id="{D24D7747-F8B2-46A8-B1AA-621DC67A2311}"/>
                </a:ext>
              </a:extLst>
            </p:cNvPr>
            <p:cNvSpPr/>
            <p:nvPr/>
          </p:nvSpPr>
          <p:spPr>
            <a:xfrm>
              <a:off x="8218765" y="2369997"/>
              <a:ext cx="384464" cy="38446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9C01AF7-17D4-464A-A208-5125E0EF4231}"/>
                </a:ext>
              </a:extLst>
            </p:cNvPr>
            <p:cNvSpPr txBox="1"/>
            <p:nvPr/>
          </p:nvSpPr>
          <p:spPr>
            <a:xfrm>
              <a:off x="8261757" y="2390006"/>
              <a:ext cx="2984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X</a:t>
              </a:r>
            </a:p>
          </p:txBody>
        </p:sp>
      </p:grpSp>
      <p:grpSp>
        <p:nvGrpSpPr>
          <p:cNvPr id="184" name="Группа 183">
            <a:extLst>
              <a:ext uri="{FF2B5EF4-FFF2-40B4-BE49-F238E27FC236}">
                <a16:creationId xmlns:a16="http://schemas.microsoft.com/office/drawing/2014/main" id="{E609E552-C27F-461A-98E3-599814BE90C8}"/>
              </a:ext>
            </a:extLst>
          </p:cNvPr>
          <p:cNvGrpSpPr/>
          <p:nvPr/>
        </p:nvGrpSpPr>
        <p:grpSpPr>
          <a:xfrm>
            <a:off x="5841723" y="3463887"/>
            <a:ext cx="384464" cy="384464"/>
            <a:chOff x="8218765" y="2369997"/>
            <a:chExt cx="384464" cy="384464"/>
          </a:xfrm>
        </p:grpSpPr>
        <p:sp>
          <p:nvSpPr>
            <p:cNvPr id="185" name="Oval 90">
              <a:extLst>
                <a:ext uri="{FF2B5EF4-FFF2-40B4-BE49-F238E27FC236}">
                  <a16:creationId xmlns:a16="http://schemas.microsoft.com/office/drawing/2014/main" id="{699118B1-3C11-4C52-A451-7379B164DE71}"/>
                </a:ext>
              </a:extLst>
            </p:cNvPr>
            <p:cNvSpPr/>
            <p:nvPr/>
          </p:nvSpPr>
          <p:spPr>
            <a:xfrm>
              <a:off x="8218765" y="2369997"/>
              <a:ext cx="384464" cy="38446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C9AC1647-4EDF-4414-BC28-0378DE77FD47}"/>
                </a:ext>
              </a:extLst>
            </p:cNvPr>
            <p:cNvSpPr txBox="1"/>
            <p:nvPr/>
          </p:nvSpPr>
          <p:spPr>
            <a:xfrm>
              <a:off x="8261757" y="2390006"/>
              <a:ext cx="2984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X</a:t>
              </a:r>
            </a:p>
          </p:txBody>
        </p:sp>
      </p:grpSp>
      <p:grpSp>
        <p:nvGrpSpPr>
          <p:cNvPr id="187" name="Группа 186">
            <a:extLst>
              <a:ext uri="{FF2B5EF4-FFF2-40B4-BE49-F238E27FC236}">
                <a16:creationId xmlns:a16="http://schemas.microsoft.com/office/drawing/2014/main" id="{DA64040D-63EA-4116-8E75-B9C4DC5C5043}"/>
              </a:ext>
            </a:extLst>
          </p:cNvPr>
          <p:cNvGrpSpPr/>
          <p:nvPr/>
        </p:nvGrpSpPr>
        <p:grpSpPr>
          <a:xfrm>
            <a:off x="5841723" y="4073611"/>
            <a:ext cx="384464" cy="384464"/>
            <a:chOff x="8218765" y="2369997"/>
            <a:chExt cx="384464" cy="384464"/>
          </a:xfrm>
        </p:grpSpPr>
        <p:sp>
          <p:nvSpPr>
            <p:cNvPr id="188" name="Oval 90">
              <a:extLst>
                <a:ext uri="{FF2B5EF4-FFF2-40B4-BE49-F238E27FC236}">
                  <a16:creationId xmlns:a16="http://schemas.microsoft.com/office/drawing/2014/main" id="{B5E3C1FA-A665-42DA-B26C-2602FCDA530D}"/>
                </a:ext>
              </a:extLst>
            </p:cNvPr>
            <p:cNvSpPr/>
            <p:nvPr/>
          </p:nvSpPr>
          <p:spPr>
            <a:xfrm>
              <a:off x="8218765" y="2369997"/>
              <a:ext cx="384464" cy="38446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9B953FAA-AFCC-4A8D-9ED2-B6CA14AB4D7F}"/>
                </a:ext>
              </a:extLst>
            </p:cNvPr>
            <p:cNvSpPr txBox="1"/>
            <p:nvPr/>
          </p:nvSpPr>
          <p:spPr>
            <a:xfrm>
              <a:off x="8261757" y="2390006"/>
              <a:ext cx="298480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Poppins" pitchFamily="2" charset="77"/>
                  <a:cs typeface="Poppins" pitchFamily="2" charset="77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606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Как зарегистрировать «Белый» терминал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FD6B960-5645-4D60-84E2-6A648A7CA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9393"/>
              </p:ext>
            </p:extLst>
          </p:nvPr>
        </p:nvGraphicFramePr>
        <p:xfrm>
          <a:off x="1273766" y="2072158"/>
          <a:ext cx="9394371" cy="4168623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599385">
                  <a:extLst>
                    <a:ext uri="{9D8B030D-6E8A-4147-A177-3AD203B41FA5}">
                      <a16:colId xmlns:a16="http://schemas.microsoft.com/office/drawing/2014/main" val="4071485199"/>
                    </a:ext>
                  </a:extLst>
                </a:gridCol>
                <a:gridCol w="4229778">
                  <a:extLst>
                    <a:ext uri="{9D8B030D-6E8A-4147-A177-3AD203B41FA5}">
                      <a16:colId xmlns:a16="http://schemas.microsoft.com/office/drawing/2014/main" val="889777463"/>
                    </a:ext>
                  </a:extLst>
                </a:gridCol>
                <a:gridCol w="2565208">
                  <a:extLst>
                    <a:ext uri="{9D8B030D-6E8A-4147-A177-3AD203B41FA5}">
                      <a16:colId xmlns:a16="http://schemas.microsoft.com/office/drawing/2014/main" val="2290092604"/>
                    </a:ext>
                  </a:extLst>
                </a:gridCol>
              </a:tblGrid>
              <a:tr h="229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ТЕХНИЧЕСКОЕ ОПИСАНИЕ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КОММЕНТАРИЙ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5451161"/>
                  </a:ext>
                </a:extLst>
              </a:tr>
              <a:tr h="808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 </a:t>
                      </a:r>
                      <a:r>
                        <a:rPr lang="ru-RU" sz="1400">
                          <a:effectLst/>
                        </a:rPr>
                        <a:t>банка-эквайера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AcquirerId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Идентификатор института эквайера: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отражает значение поля</a:t>
                      </a:r>
                      <a:r>
                        <a:rPr lang="en-US" sz="1400" dirty="0">
                          <a:effectLst/>
                        </a:rPr>
                        <a:t> 32 </a:t>
                      </a:r>
                      <a:r>
                        <a:rPr lang="ru-RU" sz="1400" dirty="0">
                          <a:effectLst/>
                        </a:rPr>
                        <a:t>НСПК</a:t>
                      </a:r>
                      <a:r>
                        <a:rPr lang="en-US" sz="1400" dirty="0">
                          <a:effectLst/>
                        </a:rPr>
                        <a:t> — Acquiring Institution Identification Code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Присваивается банку-эквайеру в ПС Мир. До 11 символов.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873845"/>
                  </a:ext>
                </a:extLst>
              </a:tr>
              <a:tr h="908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ID</a:t>
                      </a:r>
                      <a:r>
                        <a:rPr lang="ru-RU" sz="1400" dirty="0">
                          <a:effectLst/>
                        </a:rPr>
                        <a:t> продавца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CardAcceptorId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Идентификатор продавца – владельца терминала: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отражает значение поля</a:t>
                      </a:r>
                      <a:r>
                        <a:rPr lang="en-US" sz="1400" dirty="0">
                          <a:effectLst/>
                        </a:rPr>
                        <a:t> 42 </a:t>
                      </a:r>
                      <a:r>
                        <a:rPr lang="ru-RU" sz="1400" dirty="0">
                          <a:effectLst/>
                        </a:rPr>
                        <a:t>НСПК</a:t>
                      </a:r>
                      <a:r>
                        <a:rPr lang="en-US" sz="1400" dirty="0">
                          <a:effectLst/>
                        </a:rPr>
                        <a:t> — Card Acceptor Identification Code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Уникальный код ТСП. Присваивается банком-эквайером. До 15 символов.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771820"/>
                  </a:ext>
                </a:extLst>
              </a:tr>
              <a:tr h="109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 </a:t>
                      </a:r>
                      <a:r>
                        <a:rPr lang="ru-RU" sz="1400">
                          <a:effectLst/>
                        </a:rPr>
                        <a:t>терминала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CardAcceptorTerminalId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Идентификатор терминала: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</a:rPr>
                        <a:t>отражает значение поля</a:t>
                      </a:r>
                      <a:r>
                        <a:rPr lang="en-US" sz="1400">
                          <a:effectLst/>
                        </a:rPr>
                        <a:t> 41 </a:t>
                      </a:r>
                      <a:r>
                        <a:rPr lang="ru-RU" sz="1400">
                          <a:effectLst/>
                        </a:rPr>
                        <a:t>НСПК</a:t>
                      </a:r>
                      <a:r>
                        <a:rPr lang="en-US" sz="1400">
                          <a:effectLst/>
                        </a:rPr>
                        <a:t> — Card Acceptor Terminal Identification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Уникальный код терминала. Присваивается банком-эквайером. До 8 символов.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902287"/>
                  </a:ext>
                </a:extLst>
              </a:tr>
              <a:tr h="109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Код категории продавца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</a:t>
                      </a:r>
                      <a:r>
                        <a:rPr lang="en-US" sz="1400">
                          <a:effectLst/>
                        </a:rPr>
                        <a:t>MCC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Код вида деятельности терминала: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</a:rPr>
                        <a:t>отражает значение поля 18 НСПК — </a:t>
                      </a:r>
                      <a:r>
                        <a:rPr lang="en-US" sz="1400" dirty="0">
                          <a:effectLst/>
                        </a:rPr>
                        <a:t>Merchant Type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Уникальный код вида деятельности. Присваивается банком-эквайером. До 4 символов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8537323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DA3E77-60BE-4703-9BD1-2CF12A9D1175}"/>
              </a:ext>
            </a:extLst>
          </p:cNvPr>
          <p:cNvSpPr/>
          <p:nvPr/>
        </p:nvSpPr>
        <p:spPr>
          <a:xfrm>
            <a:off x="378717" y="987014"/>
            <a:ext cx="101048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Зайти в личный кабинет на портале </a:t>
            </a:r>
            <a:r>
              <a:rPr lang="en-US" dirty="0"/>
              <a:t>pro</a:t>
            </a:r>
            <a:r>
              <a:rPr lang="ru-RU" dirty="0"/>
              <a:t>.</a:t>
            </a:r>
            <a:r>
              <a:rPr lang="en-US" dirty="0"/>
              <a:t>culture</a:t>
            </a:r>
            <a:r>
              <a:rPr lang="ru-RU" dirty="0"/>
              <a:t>.</a:t>
            </a:r>
            <a:r>
              <a:rPr lang="en-US" dirty="0" err="1"/>
              <a:t>ru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Заполнить заявку на подключение к программе «Пушкинская карта»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Заполнить поля регистрации «Белого» терминала (если их несколько, то заполнить по каждому):</a:t>
            </a:r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C81504B-7155-4F5A-9ABB-71B5C23EC226}"/>
              </a:ext>
            </a:extLst>
          </p:cNvPr>
          <p:cNvSpPr/>
          <p:nvPr/>
        </p:nvSpPr>
        <p:spPr>
          <a:xfrm>
            <a:off x="1273766" y="6371561"/>
            <a:ext cx="61482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Чтобы узнать значения этих полей, необходимо обратиться к банку-эквайеру.</a:t>
            </a:r>
          </a:p>
        </p:txBody>
      </p:sp>
    </p:spTree>
    <p:extLst>
      <p:ext uri="{BB962C8B-B14F-4D97-AF65-F5344CB8AC3E}">
        <p14:creationId xmlns:p14="http://schemas.microsoft.com/office/powerpoint/2010/main" val="256907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Базовые сценарии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6564C74-23DE-496D-BF91-3907B2256583}"/>
              </a:ext>
            </a:extLst>
          </p:cNvPr>
          <p:cNvSpPr/>
          <p:nvPr/>
        </p:nvSpPr>
        <p:spPr>
          <a:xfrm>
            <a:off x="494368" y="1548067"/>
            <a:ext cx="4719068" cy="436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8E23E6-3A93-4CD5-8AAF-9ABB6645C72E}"/>
              </a:ext>
            </a:extLst>
          </p:cNvPr>
          <p:cNvSpPr txBox="1"/>
          <p:nvPr/>
        </p:nvSpPr>
        <p:spPr>
          <a:xfrm>
            <a:off x="562547" y="1581812"/>
            <a:ext cx="4650889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РЕАЛИЗАЦИЯ ЧЕРЕЗ БИЛЕТНОГО ОПЕРАТОРА</a:t>
            </a:r>
            <a:endParaRPr lang="en-US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72AA22D-CD05-4D42-BD5D-D43476E23EE0}"/>
              </a:ext>
            </a:extLst>
          </p:cNvPr>
          <p:cNvSpPr txBox="1">
            <a:spLocks/>
          </p:cNvSpPr>
          <p:nvPr/>
        </p:nvSpPr>
        <p:spPr>
          <a:xfrm>
            <a:off x="535997" y="2107590"/>
            <a:ext cx="4677439" cy="207749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Обратиться к своему билетному оператору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Билетный оператор должен </a:t>
            </a: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самостоятельно</a:t>
            </a: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выделить новый «белый» терминал, через который будут продаваться билеты </a:t>
            </a: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только</a:t>
            </a: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мероприятия, прошедшие модерацию для «Пушкинской карты»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Получить от него реквизиты терминала для регистрации в личном кабинете на портале pro.culture.ru.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C8C375-678B-4B24-883A-33C76E6D1040}"/>
              </a:ext>
            </a:extLst>
          </p:cNvPr>
          <p:cNvSpPr txBox="1"/>
          <p:nvPr/>
        </p:nvSpPr>
        <p:spPr>
          <a:xfrm>
            <a:off x="479619" y="930990"/>
            <a:ext cx="476412" cy="7848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5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545C64-C0E9-473C-A58A-2C7F331EB451}"/>
              </a:ext>
            </a:extLst>
          </p:cNvPr>
          <p:cNvSpPr/>
          <p:nvPr/>
        </p:nvSpPr>
        <p:spPr>
          <a:xfrm>
            <a:off x="6496026" y="1548067"/>
            <a:ext cx="5378484" cy="4368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D6A1FA-2D03-425D-B7B8-35DA5263ACEB}"/>
              </a:ext>
            </a:extLst>
          </p:cNvPr>
          <p:cNvSpPr txBox="1"/>
          <p:nvPr/>
        </p:nvSpPr>
        <p:spPr>
          <a:xfrm>
            <a:off x="6564205" y="1581812"/>
            <a:ext cx="5241756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РЕАЛИЗАЦИЯ ЧЕРЕЗ ИНТЕРНЕТ САМОСТОЯТЕЛЬНО</a:t>
            </a:r>
            <a:endParaRPr lang="en-US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AAB0E034-3CD7-4925-B3FA-3B412F8BA8AE}"/>
              </a:ext>
            </a:extLst>
          </p:cNvPr>
          <p:cNvSpPr txBox="1">
            <a:spLocks/>
          </p:cNvSpPr>
          <p:nvPr/>
        </p:nvSpPr>
        <p:spPr>
          <a:xfrm>
            <a:off x="6537655" y="2107590"/>
            <a:ext cx="4677439" cy="3924151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ru-RU" sz="12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ЕСЛИ </a:t>
            </a:r>
            <a:r>
              <a:rPr lang="ru-RU" sz="1200" b="1" dirty="0">
                <a:solidFill>
                  <a:srgbClr val="00B05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ВСЕ</a:t>
            </a:r>
            <a:r>
              <a:rPr lang="ru-RU" sz="12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МЕРОПРИЯТИЯ ПРОШЛИ МОДЕРАЦИЮ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Запросить у билетной системы / банка эквайера данные о платежном терминале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Зарегистрировать терминал в качестве «белого» в личном кабинете на портале pro.culture.ru.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ru-RU" sz="12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ЕСЛИ </a:t>
            </a:r>
            <a:r>
              <a:rPr lang="ru-RU" sz="1200" b="1" dirty="0">
                <a:solidFill>
                  <a:srgbClr val="C0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НЕ</a:t>
            </a:r>
            <a:r>
              <a:rPr lang="ru-RU" sz="12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ВСЕ МЕРОПРИЯТИЯ ПРОШЛИ МОДЕРАЦИЮ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Зарегистрировать в билетной системе новый «белый» платежный терминал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Доработать билетную систему так, чтобы при покупке билетов на мероприятия, прошедших модерацию, использовался «белый» терминал, а непрошедших – обычный «серый».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Реквизиты «белого» терминала зарегистрировать  на pro.culture.ru.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D6EB65-6E21-41BA-8E0B-5F8D23A571C9}"/>
              </a:ext>
            </a:extLst>
          </p:cNvPr>
          <p:cNvSpPr txBox="1"/>
          <p:nvPr/>
        </p:nvSpPr>
        <p:spPr>
          <a:xfrm>
            <a:off x="6481277" y="930990"/>
            <a:ext cx="476412" cy="7848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  <a:endParaRPr lang="en-US" sz="4500" b="1" dirty="0">
              <a:solidFill>
                <a:schemeClr val="accent1">
                  <a:lumMod val="75000"/>
                </a:schemeClr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BDE8758-3758-4792-8586-9310C95B9FFC}"/>
              </a:ext>
            </a:extLst>
          </p:cNvPr>
          <p:cNvSpPr txBox="1">
            <a:spLocks/>
          </p:cNvSpPr>
          <p:nvPr/>
        </p:nvSpPr>
        <p:spPr>
          <a:xfrm>
            <a:off x="717825" y="4709568"/>
            <a:ext cx="4677439" cy="207749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ru-RU" sz="1400" b="1" dirty="0">
                <a:solidFill>
                  <a:srgbClr val="C0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ВАЖНО!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Учреждение культуры, участвующее в программе, несет ответственность за то, чтобы через «белый» терминал можно было купить </a:t>
            </a: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только</a:t>
            </a: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билет на мероприятие, прошедшее модерацию.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При выявлении нецелевого использования «белых» терминалов Учреждение культуры может быть исключено из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343946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Базовые сценарии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6564C74-23DE-496D-BF91-3907B2256583}"/>
              </a:ext>
            </a:extLst>
          </p:cNvPr>
          <p:cNvSpPr/>
          <p:nvPr/>
        </p:nvSpPr>
        <p:spPr>
          <a:xfrm>
            <a:off x="494368" y="1548067"/>
            <a:ext cx="5213258" cy="4368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8E23E6-3A93-4CD5-8AAF-9ABB6645C72E}"/>
              </a:ext>
            </a:extLst>
          </p:cNvPr>
          <p:cNvSpPr txBox="1"/>
          <p:nvPr/>
        </p:nvSpPr>
        <p:spPr>
          <a:xfrm>
            <a:off x="562547" y="1581812"/>
            <a:ext cx="4976747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РЕАЛИЗАЦИЯ САМОСТОЯТЕЛЬНО ЧЕРЕЗ КАССУ</a:t>
            </a:r>
            <a:endParaRPr lang="en-US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72AA22D-CD05-4D42-BD5D-D43476E23EE0}"/>
              </a:ext>
            </a:extLst>
          </p:cNvPr>
          <p:cNvSpPr txBox="1">
            <a:spLocks/>
          </p:cNvSpPr>
          <p:nvPr/>
        </p:nvSpPr>
        <p:spPr>
          <a:xfrm>
            <a:off x="535997" y="2107590"/>
            <a:ext cx="5171629" cy="4570482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ЕСЛИ </a:t>
            </a:r>
            <a:r>
              <a:rPr lang="ru-RU" sz="1400" b="1" dirty="0">
                <a:solidFill>
                  <a:srgbClr val="00B05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ВСЕ</a:t>
            </a: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МЕРОПРИЯТИЯ ПРОШЛИ МОДЕРАЦИЮ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определить, какие из платежных терминалов, имеющихся в наличии, будут зарегистрированы в качестве «белых».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Зарегистрировать на pro.culture.ru все терминалы, один или несколько.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ЕСЛИ </a:t>
            </a:r>
            <a:r>
              <a:rPr lang="ru-RU" sz="1400" b="1" dirty="0">
                <a:solidFill>
                  <a:srgbClr val="C0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НЕ</a:t>
            </a: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ВСЕ МЕРОПРИЯТИЯ ПРОШЛИ МОДЕРАЦИЮ</a:t>
            </a:r>
            <a:endParaRPr lang="ru-RU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определить, как минимум, один «белый» терминал, через который будут покупаться билеты «Пушкинской картой» на мероприятия, прошедшие модерацию.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Зарегистрировать на pro.culture.ru «белые» терминалы.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Остальные терминалы будут считаться «серыми», через них можно продавать билеты на любые мероприятия не по «Пушкинской карте».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Если Учреждению необходимо получить дополнительные платежные терминалы, нужно обратиться к банку-эквайеру за их установкой.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C8C375-678B-4B24-883A-33C76E6D1040}"/>
              </a:ext>
            </a:extLst>
          </p:cNvPr>
          <p:cNvSpPr txBox="1"/>
          <p:nvPr/>
        </p:nvSpPr>
        <p:spPr>
          <a:xfrm>
            <a:off x="479619" y="930990"/>
            <a:ext cx="476412" cy="7848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4500" b="1" dirty="0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  <a:endParaRPr lang="en-US" sz="4500" b="1" dirty="0">
              <a:solidFill>
                <a:schemeClr val="accent1">
                  <a:lumMod val="50000"/>
                </a:schemeClr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545C64-C0E9-473C-A58A-2C7F331EB451}"/>
              </a:ext>
            </a:extLst>
          </p:cNvPr>
          <p:cNvSpPr/>
          <p:nvPr/>
        </p:nvSpPr>
        <p:spPr>
          <a:xfrm>
            <a:off x="6496025" y="1548067"/>
            <a:ext cx="5498705" cy="43682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D6A1FA-2D03-425D-B7B8-35DA5263ACEB}"/>
              </a:ext>
            </a:extLst>
          </p:cNvPr>
          <p:cNvSpPr txBox="1"/>
          <p:nvPr/>
        </p:nvSpPr>
        <p:spPr>
          <a:xfrm>
            <a:off x="6564205" y="1581812"/>
            <a:ext cx="5430526" cy="36933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ОТСУТСТВУЕТ ВОЗМОЖНОСТЬ ОПЛАЧИВАТЬ КАРТОЙ</a:t>
            </a:r>
            <a:endParaRPr lang="en-US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AAB0E034-3CD7-4925-B3FA-3B412F8BA8AE}"/>
              </a:ext>
            </a:extLst>
          </p:cNvPr>
          <p:cNvSpPr txBox="1">
            <a:spLocks/>
          </p:cNvSpPr>
          <p:nvPr/>
        </p:nvSpPr>
        <p:spPr>
          <a:xfrm>
            <a:off x="6537655" y="2107590"/>
            <a:ext cx="5457076" cy="423192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Обратиться в Банк для заключения договора услуг торгового эквайринга для самостоятельной продажи билетов в кассе (сценарий 3)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и/или заключить договор с билетной системой для предоставления функционала продажи билетов и «белого терминала» (сценарий 2)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и/или заключить договор с билетным оператором на оказание услуг по реализации билетов, запросив также «белый терминал» (сценарий 1)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В соответствии со сценариями 1-3, получив данные по платежным терминалам - зарегистрировать «белый» терминал в личном кабинете на портале pro.culture.ru.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ru-RU" sz="12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ЕСЛИ </a:t>
            </a:r>
            <a:r>
              <a:rPr lang="ru-RU" sz="1200" b="1" dirty="0">
                <a:solidFill>
                  <a:srgbClr val="C00000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НЕ</a:t>
            </a:r>
            <a:r>
              <a:rPr lang="ru-RU" sz="12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ВСЕ МЕРОПРИЯТИЯ ПРОШЛИ МОДЕРАЦИЮ</a:t>
            </a:r>
          </a:p>
          <a:p>
            <a:pPr marL="228600" indent="-228600" algn="l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Необходимо сразу обсуждать необходимость наличия нескольких терминалов с, как минимум, одним «белым» для оплаты «Пушкинской картой»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D6EB65-6E21-41BA-8E0B-5F8D23A571C9}"/>
              </a:ext>
            </a:extLst>
          </p:cNvPr>
          <p:cNvSpPr txBox="1"/>
          <p:nvPr/>
        </p:nvSpPr>
        <p:spPr>
          <a:xfrm>
            <a:off x="6481277" y="930990"/>
            <a:ext cx="476412" cy="7848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4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  <a:endParaRPr lang="en-US" sz="45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4662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A0662-CDFA-427C-8344-54DA5E0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6923-26B5-41E0-89D7-D9BBEED0FA36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0CD254-1A5C-4341-B97A-D60EB9B72D4F}"/>
              </a:ext>
            </a:extLst>
          </p:cNvPr>
          <p:cNvSpPr/>
          <p:nvPr/>
        </p:nvSpPr>
        <p:spPr>
          <a:xfrm>
            <a:off x="0" y="-12999"/>
            <a:ext cx="12192000" cy="838200"/>
          </a:xfrm>
          <a:prstGeom prst="rect">
            <a:avLst/>
          </a:prstGeom>
          <a:solidFill>
            <a:srgbClr val="37383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object 3">
            <a:extLst>
              <a:ext uri="{FF2B5EF4-FFF2-40B4-BE49-F238E27FC236}">
                <a16:creationId xmlns:a16="http://schemas.microsoft.com/office/drawing/2014/main" id="{D6651726-01CA-4880-8A4F-5CDE20DC0D45}"/>
              </a:ext>
            </a:extLst>
          </p:cNvPr>
          <p:cNvSpPr txBox="1"/>
          <p:nvPr/>
        </p:nvSpPr>
        <p:spPr>
          <a:xfrm>
            <a:off x="381000" y="166530"/>
            <a:ext cx="92713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Поддержка Почта Банка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6564C74-23DE-496D-BF91-3907B2256583}"/>
              </a:ext>
            </a:extLst>
          </p:cNvPr>
          <p:cNvSpPr/>
          <p:nvPr/>
        </p:nvSpPr>
        <p:spPr>
          <a:xfrm>
            <a:off x="381000" y="2468648"/>
            <a:ext cx="11135085" cy="4368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72AA22D-CD05-4D42-BD5D-D43476E23EE0}"/>
              </a:ext>
            </a:extLst>
          </p:cNvPr>
          <p:cNvSpPr txBox="1">
            <a:spLocks/>
          </p:cNvSpPr>
          <p:nvPr/>
        </p:nvSpPr>
        <p:spPr>
          <a:xfrm>
            <a:off x="401813" y="2535949"/>
            <a:ext cx="11093455" cy="238526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16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ЧЕМ ГОТОВЫ ПОМОЧЬ РЕГИОНАЛЬНЫЕ МЕНЕДЖЕРЫ ПОЧТА БАНКА:</a:t>
            </a:r>
            <a:endParaRPr lang="ru-RU" sz="1800" b="1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консультация по «Пушкинской карте»</a:t>
            </a: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подключение </a:t>
            </a:r>
            <a:r>
              <a:rPr lang="ru-RU" sz="16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интернет-эквайринга, торгового эквайринга, онлайн кассы</a:t>
            </a: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</a:rPr>
              <a:t>подключение </a:t>
            </a:r>
            <a:r>
              <a:rPr lang="ru-RU" sz="16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Почта Банк</a:t>
            </a:r>
            <a:r>
              <a:rPr lang="en-US" sz="16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билетный эквайринг.</a:t>
            </a:r>
            <a:endParaRPr lang="en-US" sz="1600" b="1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Учреждения культуры, которым не удалось договориться с билетной системой или с банком эквайером - Почта Банк готов подключить свой билетный эквайринг для приема «Пушкинских карт». Для этого необходимо обратиться к закрепленному менеджеру Банка.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373303-E191-4504-9BDF-D9C36102EC0A}"/>
              </a:ext>
            </a:extLst>
          </p:cNvPr>
          <p:cNvSpPr/>
          <p:nvPr/>
        </p:nvSpPr>
        <p:spPr>
          <a:xfrm>
            <a:off x="401812" y="1255803"/>
            <a:ext cx="11093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Для поддержки учреждений культуры по проекту, Банк выделил региональных менеджеров в каждом Федеральном округе, удаленно поддержку оказывают сотрудники, территориально располагающиеся в 26 Субъектах Федерации.</a:t>
            </a:r>
            <a:endParaRPr lang="ru-RU" sz="16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54EC479-62AF-4FEA-8638-A040B8FB7754}"/>
              </a:ext>
            </a:extLst>
          </p:cNvPr>
          <p:cNvSpPr/>
          <p:nvPr/>
        </p:nvSpPr>
        <p:spPr>
          <a:xfrm>
            <a:off x="1614486" y="5054526"/>
            <a:ext cx="8963027" cy="1384995"/>
          </a:xfrm>
          <a:prstGeom prst="rect">
            <a:avLst/>
          </a:prstGeom>
        </p:spPr>
        <p:txBody>
          <a:bodyPr wrap="square" numCol="5">
            <a:sp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Астрахань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Владивосток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Екатеринбург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Казань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Калининград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Красноярск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Мурманск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Н.-Новгород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Новосибирск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Омск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Оренбург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Пермь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Петрозаводск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Рязань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Самара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С.-Петербург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Саратов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Смоленск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Ставрополь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Сыктывкар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Тверь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Тюмень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Уфа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Хабаровск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Чита</a:t>
            </a:r>
          </a:p>
        </p:txBody>
      </p:sp>
    </p:spTree>
    <p:extLst>
      <p:ext uri="{BB962C8B-B14F-4D97-AF65-F5344CB8AC3E}">
        <p14:creationId xmlns:p14="http://schemas.microsoft.com/office/powerpoint/2010/main" val="23221623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1586</Words>
  <Application>Microsoft Office PowerPoint</Application>
  <PresentationFormat>Широкоэкранный</PresentationFormat>
  <Paragraphs>236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Lato Light</vt:lpstr>
      <vt:lpstr>Open Sans</vt:lpstr>
      <vt:lpstr>Open Sans Light</vt:lpstr>
      <vt:lpstr>Poppins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Учреждений Культуры в рамках проекта «Пушкинская Карта».</dc:title>
  <dc:creator>Угнич Андрей Александрович</dc:creator>
  <cp:lastModifiedBy>Михайлов Сергей Валерьевич</cp:lastModifiedBy>
  <cp:revision>86</cp:revision>
  <dcterms:created xsi:type="dcterms:W3CDTF">2021-07-10T22:30:12Z</dcterms:created>
  <dcterms:modified xsi:type="dcterms:W3CDTF">2021-07-11T08:45:53Z</dcterms:modified>
</cp:coreProperties>
</file>